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TDTD봄날" panose="020B0600000101010101" charset="-127"/>
      <p:regular r:id="rId16"/>
    </p:embeddedFont>
    <p:embeddedFont>
      <p:font typeface="Feel Free Playful" panose="020B0600000101010101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병주 강" initials="병강" lastIdx="2" clrIdx="0">
    <p:extLst>
      <p:ext uri="{19B8F6BF-5375-455C-9EA6-DF929625EA0E}">
        <p15:presenceInfo xmlns:p15="http://schemas.microsoft.com/office/powerpoint/2012/main" userId="859c2463cf2a350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8" y="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2-24T14:06:29.577" idx="1">
    <p:pos x="247" y="5931"/>
    <p:text>영상입니다. 클릭하셔서 시청하세요~</p:text>
    <p:extLst>
      <p:ext uri="{C676402C-5697-4E1C-873F-D02D1690AC5C}">
        <p15:threadingInfo xmlns:p15="http://schemas.microsoft.com/office/powerpoint/2012/main" timeZoneBias="-54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9.png"/><Relationship Id="rId4" Type="http://schemas.openxmlformats.org/officeDocument/2006/relationships/image" Target="../media/image2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comments" Target="../comments/comment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7.png"/><Relationship Id="rId5" Type="http://schemas.openxmlformats.org/officeDocument/2006/relationships/image" Target="../media/image19.svg"/><Relationship Id="rId10" Type="http://schemas.openxmlformats.org/officeDocument/2006/relationships/image" Target="../media/image23.sv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25588" y="2694078"/>
            <a:ext cx="14236823" cy="3388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10"/>
              </a:lnSpc>
            </a:pPr>
            <a:r>
              <a:rPr lang="en-US" sz="13010">
                <a:solidFill>
                  <a:srgbClr val="DB8F5C"/>
                </a:solidFill>
                <a:latin typeface="TDTD봄날"/>
                <a:ea typeface="TDTD봄날"/>
                <a:cs typeface="TDTD봄날"/>
                <a:sym typeface="TDTD봄날"/>
              </a:rPr>
              <a:t>2025 </a:t>
            </a:r>
          </a:p>
          <a:p>
            <a:pPr algn="ctr">
              <a:lnSpc>
                <a:spcPts val="13010"/>
              </a:lnSpc>
            </a:pPr>
            <a:r>
              <a:rPr lang="en-US" sz="13010">
                <a:solidFill>
                  <a:srgbClr val="DB8F5C"/>
                </a:solidFill>
                <a:latin typeface="TDTD봄날"/>
                <a:ea typeface="TDTD봄날"/>
                <a:cs typeface="TDTD봄날"/>
                <a:sym typeface="TDTD봄날"/>
              </a:rPr>
              <a:t>신입회원 오리엔테이션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3767198" y="462585"/>
            <a:ext cx="4990426" cy="132606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4351" cy="349251"/>
            </a:xfrm>
            <a:custGeom>
              <a:avLst/>
              <a:gdLst/>
              <a:ahLst/>
              <a:cxnLst/>
              <a:rect l="l" t="t" r="r" b="b"/>
              <a:pathLst>
                <a:path w="1314351" h="349251">
                  <a:moveTo>
                    <a:pt x="1111151" y="0"/>
                  </a:moveTo>
                  <a:cubicBezTo>
                    <a:pt x="1223375" y="0"/>
                    <a:pt x="1314351" y="78182"/>
                    <a:pt x="1314351" y="174625"/>
                  </a:cubicBezTo>
                  <a:cubicBezTo>
                    <a:pt x="1314351" y="271068"/>
                    <a:pt x="1223375" y="349251"/>
                    <a:pt x="1111151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1314351" cy="444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024131" y="2207753"/>
            <a:ext cx="5570429" cy="132606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7109" cy="349251"/>
            </a:xfrm>
            <a:custGeom>
              <a:avLst/>
              <a:gdLst/>
              <a:ahLst/>
              <a:cxnLst/>
              <a:rect l="l" t="t" r="r" b="b"/>
              <a:pathLst>
                <a:path w="1467109" h="349251">
                  <a:moveTo>
                    <a:pt x="1263909" y="0"/>
                  </a:moveTo>
                  <a:cubicBezTo>
                    <a:pt x="1376133" y="0"/>
                    <a:pt x="1467109" y="78182"/>
                    <a:pt x="1467109" y="174625"/>
                  </a:cubicBezTo>
                  <a:cubicBezTo>
                    <a:pt x="1467109" y="271068"/>
                    <a:pt x="1376133" y="349251"/>
                    <a:pt x="1263909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1467109" cy="444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259300" y="5419052"/>
            <a:ext cx="5965596" cy="132606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262412" y="3882313"/>
            <a:ext cx="5965596" cy="132606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1864390">
            <a:off x="-882698" y="76638"/>
            <a:ext cx="5816573" cy="3075513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836147">
            <a:off x="-420889" y="7014166"/>
            <a:ext cx="8426592" cy="5614217"/>
          </a:xfrm>
          <a:custGeom>
            <a:avLst/>
            <a:gdLst/>
            <a:ahLst/>
            <a:cxnLst/>
            <a:rect l="l" t="t" r="r" b="b"/>
            <a:pathLst>
              <a:path w="8426592" h="5614217">
                <a:moveTo>
                  <a:pt x="0" y="0"/>
                </a:moveTo>
                <a:lnTo>
                  <a:pt x="8426592" y="0"/>
                </a:lnTo>
                <a:lnTo>
                  <a:pt x="8426592" y="5614217"/>
                </a:lnTo>
                <a:lnTo>
                  <a:pt x="0" y="56142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101599">
            <a:off x="-442592" y="7864936"/>
            <a:ext cx="3895251" cy="2786727"/>
          </a:xfrm>
          <a:custGeom>
            <a:avLst/>
            <a:gdLst/>
            <a:ahLst/>
            <a:cxnLst/>
            <a:rect l="l" t="t" r="r" b="b"/>
            <a:pathLst>
              <a:path w="3895251" h="2786727">
                <a:moveTo>
                  <a:pt x="0" y="0"/>
                </a:moveTo>
                <a:lnTo>
                  <a:pt x="3895250" y="0"/>
                </a:lnTo>
                <a:lnTo>
                  <a:pt x="3895250" y="2786728"/>
                </a:lnTo>
                <a:lnTo>
                  <a:pt x="0" y="27867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938817" y="7650748"/>
            <a:ext cx="4742861" cy="4830412"/>
          </a:xfrm>
          <a:custGeom>
            <a:avLst/>
            <a:gdLst/>
            <a:ahLst/>
            <a:cxnLst/>
            <a:rect l="l" t="t" r="r" b="b"/>
            <a:pathLst>
              <a:path w="4742861" h="4830412">
                <a:moveTo>
                  <a:pt x="0" y="0"/>
                </a:moveTo>
                <a:lnTo>
                  <a:pt x="4742861" y="0"/>
                </a:lnTo>
                <a:lnTo>
                  <a:pt x="4742861" y="4830412"/>
                </a:lnTo>
                <a:lnTo>
                  <a:pt x="0" y="48304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510650">
            <a:off x="8821245" y="5834489"/>
            <a:ext cx="1618121" cy="3632517"/>
          </a:xfrm>
          <a:custGeom>
            <a:avLst/>
            <a:gdLst/>
            <a:ahLst/>
            <a:cxnLst/>
            <a:rect l="l" t="t" r="r" b="b"/>
            <a:pathLst>
              <a:path w="1618121" h="3632517">
                <a:moveTo>
                  <a:pt x="0" y="0"/>
                </a:moveTo>
                <a:lnTo>
                  <a:pt x="1618122" y="0"/>
                </a:lnTo>
                <a:lnTo>
                  <a:pt x="1618122" y="3632517"/>
                </a:lnTo>
                <a:lnTo>
                  <a:pt x="0" y="36325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5412565" y="6830403"/>
            <a:ext cx="3975601" cy="3975601"/>
          </a:xfrm>
          <a:custGeom>
            <a:avLst/>
            <a:gdLst/>
            <a:ahLst/>
            <a:cxnLst/>
            <a:rect l="l" t="t" r="r" b="b"/>
            <a:pathLst>
              <a:path w="3975601" h="3975601">
                <a:moveTo>
                  <a:pt x="0" y="0"/>
                </a:moveTo>
                <a:lnTo>
                  <a:pt x="3975601" y="0"/>
                </a:lnTo>
                <a:lnTo>
                  <a:pt x="3975601" y="3975601"/>
                </a:lnTo>
                <a:lnTo>
                  <a:pt x="0" y="39756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60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459278" y="4062861"/>
            <a:ext cx="4285141" cy="5195439"/>
            <a:chOff x="0" y="0"/>
            <a:chExt cx="1296338" cy="15717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96338" cy="1571721"/>
            </a:xfrm>
            <a:custGeom>
              <a:avLst/>
              <a:gdLst/>
              <a:ahLst/>
              <a:cxnLst/>
              <a:rect l="l" t="t" r="r" b="b"/>
              <a:pathLst>
                <a:path w="1296338" h="1571721">
                  <a:moveTo>
                    <a:pt x="0" y="0"/>
                  </a:moveTo>
                  <a:lnTo>
                    <a:pt x="1296338" y="0"/>
                  </a:lnTo>
                  <a:lnTo>
                    <a:pt x="1296338" y="1571721"/>
                  </a:lnTo>
                  <a:lnTo>
                    <a:pt x="0" y="1571721"/>
                  </a:ln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296338" cy="16669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5400000">
            <a:off x="12793112" y="4514393"/>
            <a:ext cx="2561251" cy="1258215"/>
          </a:xfrm>
          <a:custGeom>
            <a:avLst/>
            <a:gdLst/>
            <a:ahLst/>
            <a:cxnLst/>
            <a:rect l="l" t="t" r="r" b="b"/>
            <a:pathLst>
              <a:path w="2561251" h="1258215">
                <a:moveTo>
                  <a:pt x="0" y="0"/>
                </a:moveTo>
                <a:lnTo>
                  <a:pt x="2561251" y="0"/>
                </a:lnTo>
                <a:lnTo>
                  <a:pt x="2561251" y="1258214"/>
                </a:lnTo>
                <a:lnTo>
                  <a:pt x="0" y="1258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480526" y="1271944"/>
            <a:ext cx="11326948" cy="1410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>
                <a:solidFill>
                  <a:srgbClr val="DB8F5C"/>
                </a:solidFill>
                <a:latin typeface="TDTD봄날"/>
                <a:ea typeface="TDTD봄날"/>
                <a:cs typeface="TDTD봄날"/>
                <a:sym typeface="TDTD봄날"/>
              </a:rPr>
              <a:t>함께 할 수 있는 활동</a:t>
            </a:r>
          </a:p>
        </p:txBody>
      </p:sp>
      <p:sp>
        <p:nvSpPr>
          <p:cNvPr id="7" name="Freeform 7"/>
          <p:cNvSpPr/>
          <p:nvPr/>
        </p:nvSpPr>
        <p:spPr>
          <a:xfrm rot="-3729585" flipH="1">
            <a:off x="15776743" y="-1300017"/>
            <a:ext cx="2965114" cy="6997319"/>
          </a:xfrm>
          <a:custGeom>
            <a:avLst/>
            <a:gdLst/>
            <a:ahLst/>
            <a:cxnLst/>
            <a:rect l="l" t="t" r="r" b="b"/>
            <a:pathLst>
              <a:path w="2965114" h="6997319">
                <a:moveTo>
                  <a:pt x="2965114" y="0"/>
                </a:moveTo>
                <a:lnTo>
                  <a:pt x="0" y="0"/>
                </a:lnTo>
                <a:lnTo>
                  <a:pt x="0" y="6997319"/>
                </a:lnTo>
                <a:lnTo>
                  <a:pt x="2965114" y="6997319"/>
                </a:lnTo>
                <a:lnTo>
                  <a:pt x="2965114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211628" y="3900936"/>
            <a:ext cx="1729342" cy="1410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>
                <a:solidFill>
                  <a:srgbClr val="FFFBF5"/>
                </a:solidFill>
                <a:latin typeface="Feel Free Playful"/>
                <a:ea typeface="Feel Free Playful"/>
                <a:cs typeface="Feel Free Playful"/>
                <a:sym typeface="Feel Free Playful"/>
              </a:rPr>
              <a:t>04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26181" y="4062861"/>
            <a:ext cx="4090393" cy="5195439"/>
            <a:chOff x="0" y="0"/>
            <a:chExt cx="1237423" cy="157172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37423" cy="1571721"/>
            </a:xfrm>
            <a:custGeom>
              <a:avLst/>
              <a:gdLst/>
              <a:ahLst/>
              <a:cxnLst/>
              <a:rect l="l" t="t" r="r" b="b"/>
              <a:pathLst>
                <a:path w="1237423" h="1571721">
                  <a:moveTo>
                    <a:pt x="0" y="0"/>
                  </a:moveTo>
                  <a:lnTo>
                    <a:pt x="1237423" y="0"/>
                  </a:lnTo>
                  <a:lnTo>
                    <a:pt x="1237423" y="1571721"/>
                  </a:lnTo>
                  <a:lnTo>
                    <a:pt x="0" y="1571721"/>
                  </a:ln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1237423" cy="16669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5400000">
            <a:off x="374663" y="4514393"/>
            <a:ext cx="2561251" cy="1258215"/>
          </a:xfrm>
          <a:custGeom>
            <a:avLst/>
            <a:gdLst/>
            <a:ahLst/>
            <a:cxnLst/>
            <a:rect l="l" t="t" r="r" b="b"/>
            <a:pathLst>
              <a:path w="2561251" h="1258215">
                <a:moveTo>
                  <a:pt x="0" y="0"/>
                </a:moveTo>
                <a:lnTo>
                  <a:pt x="2561251" y="0"/>
                </a:lnTo>
                <a:lnTo>
                  <a:pt x="2561251" y="1258214"/>
                </a:lnTo>
                <a:lnTo>
                  <a:pt x="0" y="1258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-508971" y="3900936"/>
            <a:ext cx="4328518" cy="1410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>
                <a:solidFill>
                  <a:srgbClr val="FFFBF5"/>
                </a:solidFill>
                <a:latin typeface="Feel Free Playful"/>
                <a:ea typeface="Feel Free Playful"/>
                <a:cs typeface="Feel Free Playful"/>
                <a:sym typeface="Feel Free Playful"/>
              </a:rPr>
              <a:t>01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13177" y="6584380"/>
            <a:ext cx="3316402" cy="2536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1712" lvl="1" indent="-390856" algn="l">
              <a:lnSpc>
                <a:spcPts val="5069"/>
              </a:lnSpc>
              <a:buFont typeface="Arial"/>
              <a:buChar char="•"/>
            </a:pPr>
            <a:r>
              <a:rPr lang="en-US" sz="362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양서류모니터링</a:t>
            </a:r>
          </a:p>
          <a:p>
            <a:pPr marL="781712" lvl="1" indent="-390856" algn="l">
              <a:lnSpc>
                <a:spcPts val="5069"/>
              </a:lnSpc>
              <a:buFont typeface="Arial"/>
              <a:buChar char="•"/>
            </a:pPr>
            <a:r>
              <a:rPr lang="en-US" sz="362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조류모니터링</a:t>
            </a:r>
          </a:p>
          <a:p>
            <a:pPr marL="781712" lvl="1" indent="-390856" algn="l">
              <a:lnSpc>
                <a:spcPts val="5069"/>
              </a:lnSpc>
              <a:buFont typeface="Arial"/>
              <a:buChar char="•"/>
            </a:pPr>
            <a:r>
              <a:rPr lang="en-US" sz="362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새충돌모니터링</a:t>
            </a:r>
          </a:p>
          <a:p>
            <a:pPr marL="781712" lvl="1" indent="-390856" algn="l">
              <a:lnSpc>
                <a:spcPts val="5069"/>
              </a:lnSpc>
              <a:buFont typeface="Arial"/>
              <a:buChar char="•"/>
            </a:pPr>
            <a:r>
              <a:rPr lang="en-US" sz="362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가로수가치평가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402379" y="4295086"/>
            <a:ext cx="4328518" cy="1047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FFFBF5"/>
                </a:solidFill>
                <a:latin typeface="TDTD봄날"/>
                <a:ea typeface="TDTD봄날"/>
                <a:cs typeface="TDTD봄날"/>
                <a:sym typeface="TDTD봄날"/>
              </a:rPr>
              <a:t>시민조사단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940970" y="4295086"/>
            <a:ext cx="4106632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FFFBF5"/>
                </a:solidFill>
                <a:latin typeface="TDTD봄날"/>
                <a:ea typeface="TDTD봄날"/>
                <a:cs typeface="TDTD봄날"/>
                <a:sym typeface="TDTD봄날"/>
              </a:rPr>
              <a:t>회원소모임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5354699" y="4062861"/>
            <a:ext cx="3856866" cy="5195439"/>
            <a:chOff x="0" y="0"/>
            <a:chExt cx="1166776" cy="157172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66776" cy="1571721"/>
            </a:xfrm>
            <a:custGeom>
              <a:avLst/>
              <a:gdLst/>
              <a:ahLst/>
              <a:cxnLst/>
              <a:rect l="l" t="t" r="r" b="b"/>
              <a:pathLst>
                <a:path w="1166776" h="1571721">
                  <a:moveTo>
                    <a:pt x="0" y="0"/>
                  </a:moveTo>
                  <a:lnTo>
                    <a:pt x="1166776" y="0"/>
                  </a:lnTo>
                  <a:lnTo>
                    <a:pt x="1166776" y="1571721"/>
                  </a:lnTo>
                  <a:lnTo>
                    <a:pt x="0" y="1571721"/>
                  </a:ln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95250"/>
              <a:ext cx="1166776" cy="16669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5400000">
            <a:off x="4703181" y="4514393"/>
            <a:ext cx="2561251" cy="1258215"/>
          </a:xfrm>
          <a:custGeom>
            <a:avLst/>
            <a:gdLst/>
            <a:ahLst/>
            <a:cxnLst/>
            <a:rect l="l" t="t" r="r" b="b"/>
            <a:pathLst>
              <a:path w="2561251" h="1258215">
                <a:moveTo>
                  <a:pt x="0" y="0"/>
                </a:moveTo>
                <a:lnTo>
                  <a:pt x="2561251" y="0"/>
                </a:lnTo>
                <a:lnTo>
                  <a:pt x="2561251" y="1258214"/>
                </a:lnTo>
                <a:lnTo>
                  <a:pt x="0" y="1258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3819548" y="3900936"/>
            <a:ext cx="4328518" cy="1410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>
                <a:solidFill>
                  <a:srgbClr val="FFFBF5"/>
                </a:solidFill>
                <a:latin typeface="Feel Free Playful"/>
                <a:ea typeface="Feel Free Playful"/>
                <a:cs typeface="Feel Free Playful"/>
                <a:sym typeface="Feel Free Playful"/>
              </a:rPr>
              <a:t>02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853648" y="4295086"/>
            <a:ext cx="4106632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FFFBF5"/>
                </a:solidFill>
                <a:latin typeface="TDTD봄날"/>
                <a:ea typeface="TDTD봄날"/>
                <a:cs typeface="TDTD봄날"/>
                <a:sym typeface="TDTD봄날"/>
              </a:rPr>
              <a:t>살림행동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590562" y="6584380"/>
            <a:ext cx="3316402" cy="1898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1712" lvl="1" indent="-390856" algn="l">
              <a:lnSpc>
                <a:spcPts val="5069"/>
              </a:lnSpc>
              <a:buFont typeface="Arial"/>
              <a:buChar char="•"/>
            </a:pPr>
            <a:r>
              <a:rPr lang="en-US" sz="362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물범 살림</a:t>
            </a:r>
          </a:p>
          <a:p>
            <a:pPr marL="781712" lvl="1" indent="-390856" algn="l">
              <a:lnSpc>
                <a:spcPts val="5069"/>
              </a:lnSpc>
              <a:buFont typeface="Arial"/>
              <a:buChar char="•"/>
            </a:pPr>
            <a:r>
              <a:rPr lang="en-US" sz="362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새 살림</a:t>
            </a:r>
          </a:p>
          <a:p>
            <a:pPr marL="781712" lvl="1" indent="-390856" algn="l">
              <a:lnSpc>
                <a:spcPts val="5069"/>
              </a:lnSpc>
              <a:buFont typeface="Arial"/>
              <a:buChar char="•"/>
            </a:pPr>
            <a:r>
              <a:rPr lang="en-US" sz="362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종이팩 살림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073738" y="6584380"/>
            <a:ext cx="3316402" cy="1898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1712" lvl="1" indent="-390856" algn="l">
              <a:lnSpc>
                <a:spcPts val="5069"/>
              </a:lnSpc>
              <a:buFont typeface="Arial"/>
              <a:buChar char="•"/>
            </a:pPr>
            <a:r>
              <a:rPr lang="en-US" sz="362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울림</a:t>
            </a:r>
          </a:p>
          <a:p>
            <a:pPr marL="781712" lvl="1" indent="-390856" algn="l">
              <a:lnSpc>
                <a:spcPts val="5069"/>
              </a:lnSpc>
              <a:buFont typeface="Arial"/>
              <a:buChar char="•"/>
            </a:pPr>
            <a:r>
              <a:rPr lang="en-US" sz="362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우보호시</a:t>
            </a:r>
          </a:p>
          <a:p>
            <a:pPr marL="781712" lvl="1" indent="-390856" algn="l">
              <a:lnSpc>
                <a:spcPts val="5069"/>
              </a:lnSpc>
              <a:buFont typeface="Arial"/>
              <a:buChar char="•"/>
            </a:pPr>
            <a:r>
              <a:rPr lang="en-US" sz="362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책산책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9459215" y="4062861"/>
            <a:ext cx="3761938" cy="5195439"/>
            <a:chOff x="0" y="0"/>
            <a:chExt cx="1138059" cy="157172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38059" cy="1571721"/>
            </a:xfrm>
            <a:custGeom>
              <a:avLst/>
              <a:gdLst/>
              <a:ahLst/>
              <a:cxnLst/>
              <a:rect l="l" t="t" r="r" b="b"/>
              <a:pathLst>
                <a:path w="1138059" h="1571721">
                  <a:moveTo>
                    <a:pt x="0" y="0"/>
                  </a:moveTo>
                  <a:lnTo>
                    <a:pt x="1138059" y="0"/>
                  </a:lnTo>
                  <a:lnTo>
                    <a:pt x="1138059" y="1571721"/>
                  </a:lnTo>
                  <a:lnTo>
                    <a:pt x="0" y="1571721"/>
                  </a:ln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95250"/>
              <a:ext cx="1138059" cy="16669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 rot="5400000">
            <a:off x="8807697" y="4514393"/>
            <a:ext cx="2561251" cy="1258215"/>
          </a:xfrm>
          <a:custGeom>
            <a:avLst/>
            <a:gdLst/>
            <a:ahLst/>
            <a:cxnLst/>
            <a:rect l="l" t="t" r="r" b="b"/>
            <a:pathLst>
              <a:path w="2561251" h="1258215">
                <a:moveTo>
                  <a:pt x="0" y="0"/>
                </a:moveTo>
                <a:lnTo>
                  <a:pt x="2561251" y="0"/>
                </a:lnTo>
                <a:lnTo>
                  <a:pt x="2561251" y="1258214"/>
                </a:lnTo>
                <a:lnTo>
                  <a:pt x="0" y="1258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7924063" y="3900936"/>
            <a:ext cx="4328518" cy="1410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>
                <a:solidFill>
                  <a:srgbClr val="FFFBF5"/>
                </a:solidFill>
                <a:latin typeface="Feel Free Playful"/>
                <a:ea typeface="Feel Free Playful"/>
                <a:cs typeface="Feel Free Playful"/>
                <a:sym typeface="Feel Free Playful"/>
              </a:rPr>
              <a:t>03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958163" y="4295086"/>
            <a:ext cx="4106632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>
                <a:solidFill>
                  <a:srgbClr val="FFFBF5"/>
                </a:solidFill>
                <a:latin typeface="TDTD봄날"/>
                <a:ea typeface="TDTD봄날"/>
                <a:cs typeface="TDTD봄날"/>
                <a:sym typeface="TDTD봄날"/>
              </a:rPr>
              <a:t>참여활동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840215" y="6584380"/>
            <a:ext cx="3316402" cy="1898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1712" lvl="1" indent="-390856" algn="l">
              <a:lnSpc>
                <a:spcPts val="5069"/>
              </a:lnSpc>
              <a:buFont typeface="Arial"/>
              <a:buChar char="•"/>
            </a:pPr>
            <a:r>
              <a:rPr lang="en-US" sz="362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달마다녹색의날</a:t>
            </a:r>
          </a:p>
          <a:p>
            <a:pPr marL="781712" lvl="1" indent="-390856" algn="l">
              <a:lnSpc>
                <a:spcPts val="5069"/>
              </a:lnSpc>
              <a:buFont typeface="Arial"/>
              <a:buChar char="•"/>
            </a:pPr>
            <a:r>
              <a:rPr lang="en-US" sz="362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도농교류</a:t>
            </a:r>
          </a:p>
          <a:p>
            <a:pPr marL="781712" lvl="1" indent="-390856" algn="l">
              <a:lnSpc>
                <a:spcPts val="5069"/>
              </a:lnSpc>
              <a:buFont typeface="Arial"/>
              <a:buChar char="•"/>
            </a:pPr>
            <a:r>
              <a:rPr lang="en-US" sz="362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영종갯벌 플로깅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24398" y="0"/>
            <a:ext cx="6244411" cy="3988618"/>
          </a:xfrm>
          <a:custGeom>
            <a:avLst/>
            <a:gdLst/>
            <a:ahLst/>
            <a:cxnLst/>
            <a:rect l="l" t="t" r="r" b="b"/>
            <a:pathLst>
              <a:path w="6244411" h="3988618">
                <a:moveTo>
                  <a:pt x="0" y="0"/>
                </a:moveTo>
                <a:lnTo>
                  <a:pt x="6244412" y="0"/>
                </a:lnTo>
                <a:lnTo>
                  <a:pt x="6244412" y="3988618"/>
                </a:lnTo>
                <a:lnTo>
                  <a:pt x="0" y="39886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77901" y="-1227392"/>
            <a:ext cx="7315200" cy="3910307"/>
          </a:xfrm>
          <a:custGeom>
            <a:avLst/>
            <a:gdLst/>
            <a:ahLst/>
            <a:cxnLst/>
            <a:rect l="l" t="t" r="r" b="b"/>
            <a:pathLst>
              <a:path w="7315200" h="3910307">
                <a:moveTo>
                  <a:pt x="0" y="0"/>
                </a:moveTo>
                <a:lnTo>
                  <a:pt x="7315200" y="0"/>
                </a:lnTo>
                <a:lnTo>
                  <a:pt x="7315200" y="3910307"/>
                </a:lnTo>
                <a:lnTo>
                  <a:pt x="0" y="3910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104964" y="3637301"/>
            <a:ext cx="10078071" cy="1402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19"/>
              </a:lnSpc>
            </a:pPr>
            <a:r>
              <a:rPr lang="en-US" sz="8156">
                <a:solidFill>
                  <a:srgbClr val="DB8F5C"/>
                </a:solidFill>
                <a:latin typeface="TDTD봄날"/>
                <a:ea typeface="TDTD봄날"/>
                <a:cs typeface="TDTD봄날"/>
                <a:sym typeface="TDTD봄날"/>
              </a:rPr>
              <a:t>궁금한 점 물어보세요~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-1177901" y="7071213"/>
            <a:ext cx="13778774" cy="6355459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13778774" y="0"/>
                </a:moveTo>
                <a:lnTo>
                  <a:pt x="0" y="0"/>
                </a:lnTo>
                <a:lnTo>
                  <a:pt x="0" y="6355460"/>
                </a:lnTo>
                <a:lnTo>
                  <a:pt x="13778774" y="6355460"/>
                </a:lnTo>
                <a:lnTo>
                  <a:pt x="1377877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34791" flipH="1">
            <a:off x="-528377" y="3328024"/>
            <a:ext cx="4607903" cy="61031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4607904" y="0"/>
                </a:moveTo>
                <a:lnTo>
                  <a:pt x="0" y="0"/>
                </a:lnTo>
                <a:lnTo>
                  <a:pt x="0" y="6103183"/>
                </a:lnTo>
                <a:lnTo>
                  <a:pt x="4607904" y="6103183"/>
                </a:lnTo>
                <a:lnTo>
                  <a:pt x="460790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12565" y="6830403"/>
            <a:ext cx="3975601" cy="3975601"/>
          </a:xfrm>
          <a:custGeom>
            <a:avLst/>
            <a:gdLst/>
            <a:ahLst/>
            <a:cxnLst/>
            <a:rect l="l" t="t" r="r" b="b"/>
            <a:pathLst>
              <a:path w="3975601" h="3975601">
                <a:moveTo>
                  <a:pt x="0" y="0"/>
                </a:moveTo>
                <a:lnTo>
                  <a:pt x="3975601" y="0"/>
                </a:lnTo>
                <a:lnTo>
                  <a:pt x="3975601" y="3975601"/>
                </a:lnTo>
                <a:lnTo>
                  <a:pt x="0" y="39756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14514" y="311749"/>
            <a:ext cx="4173960" cy="2666117"/>
          </a:xfrm>
          <a:custGeom>
            <a:avLst/>
            <a:gdLst/>
            <a:ahLst/>
            <a:cxnLst/>
            <a:rect l="l" t="t" r="r" b="b"/>
            <a:pathLst>
              <a:path w="4173960" h="2666117">
                <a:moveTo>
                  <a:pt x="0" y="0"/>
                </a:moveTo>
                <a:lnTo>
                  <a:pt x="4173959" y="0"/>
                </a:lnTo>
                <a:lnTo>
                  <a:pt x="4173959" y="2666117"/>
                </a:lnTo>
                <a:lnTo>
                  <a:pt x="0" y="2666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327299" y="2178883"/>
            <a:ext cx="4959398" cy="3167815"/>
          </a:xfrm>
          <a:custGeom>
            <a:avLst/>
            <a:gdLst/>
            <a:ahLst/>
            <a:cxnLst/>
            <a:rect l="l" t="t" r="r" b="b"/>
            <a:pathLst>
              <a:path w="4959398" h="3167815">
                <a:moveTo>
                  <a:pt x="0" y="0"/>
                </a:moveTo>
                <a:lnTo>
                  <a:pt x="4959398" y="0"/>
                </a:lnTo>
                <a:lnTo>
                  <a:pt x="4959398" y="3167815"/>
                </a:lnTo>
                <a:lnTo>
                  <a:pt x="0" y="31678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156788" y="1315606"/>
            <a:ext cx="11921604" cy="7502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46"/>
              </a:lnSpc>
            </a:pPr>
            <a:r>
              <a:rPr lang="en-US" sz="4247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 모든 생명을 존중한다.</a:t>
            </a:r>
          </a:p>
          <a:p>
            <a:pPr algn="l">
              <a:lnSpc>
                <a:spcPts val="5946"/>
              </a:lnSpc>
            </a:pPr>
            <a:r>
              <a:rPr lang="en-US" sz="4247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 생산자와 소비자의 연대를 만들어간다.</a:t>
            </a:r>
          </a:p>
          <a:p>
            <a:pPr algn="l">
              <a:lnSpc>
                <a:spcPts val="5946"/>
              </a:lnSpc>
            </a:pPr>
            <a:r>
              <a:rPr lang="en-US" sz="4247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 섬김과 나눔 아낌과 보살핌을 실천한다.</a:t>
            </a:r>
          </a:p>
          <a:p>
            <a:pPr algn="l">
              <a:lnSpc>
                <a:spcPts val="5946"/>
              </a:lnSpc>
            </a:pPr>
            <a:r>
              <a:rPr lang="en-US" sz="4247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 열린 마음으로 토론과 과정을 중시한다.</a:t>
            </a:r>
          </a:p>
          <a:p>
            <a:pPr algn="l">
              <a:lnSpc>
                <a:spcPts val="5946"/>
              </a:lnSpc>
            </a:pPr>
            <a:r>
              <a:rPr lang="en-US" sz="4247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 육식을 줄이고 음식을 절제한다.</a:t>
            </a:r>
          </a:p>
          <a:p>
            <a:pPr algn="l">
              <a:lnSpc>
                <a:spcPts val="5946"/>
              </a:lnSpc>
            </a:pPr>
            <a:r>
              <a:rPr lang="en-US" sz="4247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 한 달에 한번 이상 자연에 든다.</a:t>
            </a:r>
          </a:p>
          <a:p>
            <a:pPr algn="l">
              <a:lnSpc>
                <a:spcPts val="5946"/>
              </a:lnSpc>
            </a:pPr>
            <a:r>
              <a:rPr lang="en-US" sz="4247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 단순하고 소박하게 산다.</a:t>
            </a:r>
          </a:p>
          <a:p>
            <a:pPr algn="l">
              <a:lnSpc>
                <a:spcPts val="5946"/>
              </a:lnSpc>
            </a:pPr>
            <a:r>
              <a:rPr lang="en-US" sz="4247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 명상으로 하루를 시작하고 마무리한다.</a:t>
            </a:r>
          </a:p>
          <a:p>
            <a:pPr algn="l">
              <a:lnSpc>
                <a:spcPts val="5946"/>
              </a:lnSpc>
            </a:pPr>
            <a:r>
              <a:rPr lang="en-US" sz="4247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 미래 세대와 약자의 입장을 존중한다.</a:t>
            </a:r>
          </a:p>
          <a:p>
            <a:pPr algn="l">
              <a:lnSpc>
                <a:spcPts val="5946"/>
              </a:lnSpc>
            </a:pPr>
            <a:r>
              <a:rPr lang="en-US" sz="4247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 늘 마음의 여유를 가지며 느리게 산다. </a:t>
            </a:r>
          </a:p>
        </p:txBody>
      </p:sp>
      <p:sp>
        <p:nvSpPr>
          <p:cNvPr id="5" name="Freeform 5"/>
          <p:cNvSpPr/>
          <p:nvPr/>
        </p:nvSpPr>
        <p:spPr>
          <a:xfrm>
            <a:off x="152400" y="5346698"/>
            <a:ext cx="2965114" cy="6997319"/>
          </a:xfrm>
          <a:custGeom>
            <a:avLst/>
            <a:gdLst/>
            <a:ahLst/>
            <a:cxnLst/>
            <a:rect l="l" t="t" r="r" b="b"/>
            <a:pathLst>
              <a:path w="2965114" h="6997319">
                <a:moveTo>
                  <a:pt x="0" y="0"/>
                </a:moveTo>
                <a:lnTo>
                  <a:pt x="2965114" y="0"/>
                </a:lnTo>
                <a:lnTo>
                  <a:pt x="2965114" y="6997319"/>
                </a:lnTo>
                <a:lnTo>
                  <a:pt x="0" y="69973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512628" y="-965906"/>
            <a:ext cx="1249046" cy="11488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>
                <a:solidFill>
                  <a:srgbClr val="DB8F5C"/>
                </a:solidFill>
                <a:latin typeface="TDTD봄날"/>
                <a:ea typeface="TDTD봄날"/>
                <a:cs typeface="TDTD봄날"/>
                <a:sym typeface="TDTD봄날"/>
              </a:rPr>
              <a:t>녹색인의 수칙</a:t>
            </a:r>
          </a:p>
        </p:txBody>
      </p:sp>
      <p:sp>
        <p:nvSpPr>
          <p:cNvPr id="7" name="Freeform 7"/>
          <p:cNvSpPr/>
          <p:nvPr/>
        </p:nvSpPr>
        <p:spPr>
          <a:xfrm>
            <a:off x="15412565" y="6830403"/>
            <a:ext cx="3975601" cy="3975601"/>
          </a:xfrm>
          <a:custGeom>
            <a:avLst/>
            <a:gdLst/>
            <a:ahLst/>
            <a:cxnLst/>
            <a:rect l="l" t="t" r="r" b="b"/>
            <a:pathLst>
              <a:path w="3975601" h="3975601">
                <a:moveTo>
                  <a:pt x="0" y="0"/>
                </a:moveTo>
                <a:lnTo>
                  <a:pt x="3975601" y="0"/>
                </a:lnTo>
                <a:lnTo>
                  <a:pt x="3975601" y="3975601"/>
                </a:lnTo>
                <a:lnTo>
                  <a:pt x="0" y="39756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414238" y="7109270"/>
            <a:ext cx="13778774" cy="6355459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13778773" y="0"/>
                </a:moveTo>
                <a:lnTo>
                  <a:pt x="0" y="0"/>
                </a:lnTo>
                <a:lnTo>
                  <a:pt x="0" y="6355460"/>
                </a:lnTo>
                <a:lnTo>
                  <a:pt x="13778773" y="6355460"/>
                </a:lnTo>
                <a:lnTo>
                  <a:pt x="1377877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838285" y="2715020"/>
            <a:ext cx="4607903" cy="61031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4607903" y="0"/>
                </a:moveTo>
                <a:lnTo>
                  <a:pt x="0" y="0"/>
                </a:lnTo>
                <a:lnTo>
                  <a:pt x="0" y="6103183"/>
                </a:lnTo>
                <a:lnTo>
                  <a:pt x="4607903" y="6103183"/>
                </a:lnTo>
                <a:lnTo>
                  <a:pt x="460790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95211" y="1577023"/>
            <a:ext cx="14143628" cy="8283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406"/>
              </a:lnSpc>
            </a:pPr>
            <a:r>
              <a:rPr lang="en-US" sz="3147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아이들을 자연으로 내보내라. </a:t>
            </a:r>
          </a:p>
          <a:p>
            <a:pPr algn="r">
              <a:lnSpc>
                <a:spcPts val="4406"/>
              </a:lnSpc>
            </a:pPr>
            <a:r>
              <a:rPr lang="en-US" sz="3147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언덕위와 들에서 아이들을 가르쳐라. </a:t>
            </a:r>
          </a:p>
          <a:p>
            <a:pPr algn="r">
              <a:lnSpc>
                <a:spcPts val="4406"/>
              </a:lnSpc>
            </a:pPr>
            <a:r>
              <a:rPr lang="en-US" sz="3147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그곳에서 아이들은 더욱 좋은 소리를 들을 것이고, </a:t>
            </a:r>
          </a:p>
          <a:p>
            <a:pPr algn="r">
              <a:lnSpc>
                <a:spcPts val="4406"/>
              </a:lnSpc>
            </a:pPr>
            <a:r>
              <a:rPr lang="en-US" sz="3147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그때 가진 자유의 느낌은 아이들에게 어려움을 극복할 수 있는 힘을 줄 것이다. </a:t>
            </a:r>
          </a:p>
          <a:p>
            <a:pPr algn="r">
              <a:lnSpc>
                <a:spcPts val="4406"/>
              </a:lnSpc>
            </a:pPr>
            <a:r>
              <a:rPr lang="en-US" sz="3147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그리고 이런 자유시간에 아이들은 당신에 의해서 보다는</a:t>
            </a:r>
          </a:p>
          <a:p>
            <a:pPr algn="r">
              <a:lnSpc>
                <a:spcPts val="4406"/>
              </a:lnSpc>
            </a:pPr>
            <a:r>
              <a:rPr lang="en-US" sz="3147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 오히려 자연에 의해 배울 수 있도록 하라. </a:t>
            </a:r>
          </a:p>
          <a:p>
            <a:pPr algn="r">
              <a:lnSpc>
                <a:spcPts val="4406"/>
              </a:lnSpc>
            </a:pPr>
            <a:endParaRPr lang="en-US" sz="3147">
              <a:solidFill>
                <a:srgbClr val="868B64"/>
              </a:solidFill>
              <a:latin typeface="TDTD봄날"/>
              <a:ea typeface="TDTD봄날"/>
              <a:cs typeface="TDTD봄날"/>
              <a:sym typeface="TDTD봄날"/>
            </a:endParaRPr>
          </a:p>
          <a:p>
            <a:pPr algn="r">
              <a:lnSpc>
                <a:spcPts val="4406"/>
              </a:lnSpc>
            </a:pPr>
            <a:r>
              <a:rPr lang="en-US" sz="3147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아이들로 하여금 자연이 진정한 교사라는 것과 </a:t>
            </a:r>
          </a:p>
          <a:p>
            <a:pPr algn="r">
              <a:lnSpc>
                <a:spcPts val="4406"/>
              </a:lnSpc>
            </a:pPr>
            <a:r>
              <a:rPr lang="en-US" sz="3147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당신은 그저 자연을 조용히 산책하는 사람에 지나지 않음을 완전히 깨닫게 하라. </a:t>
            </a:r>
          </a:p>
          <a:p>
            <a:pPr algn="r">
              <a:lnSpc>
                <a:spcPts val="4406"/>
              </a:lnSpc>
            </a:pPr>
            <a:r>
              <a:rPr lang="en-US" sz="3147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아이들이 걸음을 멈추면 </a:t>
            </a:r>
          </a:p>
          <a:p>
            <a:pPr algn="r">
              <a:lnSpc>
                <a:spcPts val="4406"/>
              </a:lnSpc>
            </a:pPr>
            <a:r>
              <a:rPr lang="en-US" sz="3147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바로 그 때 새의 지저귐이나 나뭇잎 위 곤충의 노래를 듣게 될 것이다. </a:t>
            </a:r>
          </a:p>
          <a:p>
            <a:pPr algn="r">
              <a:lnSpc>
                <a:spcPts val="4406"/>
              </a:lnSpc>
            </a:pPr>
            <a:r>
              <a:rPr lang="en-US" sz="3147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나무와 새와 곤충이 아이들을 가르치게 될 때 </a:t>
            </a:r>
          </a:p>
          <a:p>
            <a:pPr algn="r">
              <a:lnSpc>
                <a:spcPts val="4406"/>
              </a:lnSpc>
            </a:pPr>
            <a:r>
              <a:rPr lang="en-US" sz="3147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당신은 조용히 있도록 해라. </a:t>
            </a:r>
          </a:p>
          <a:p>
            <a:pPr algn="r">
              <a:lnSpc>
                <a:spcPts val="4406"/>
              </a:lnSpc>
            </a:pPr>
            <a:endParaRPr lang="en-US" sz="3147">
              <a:solidFill>
                <a:srgbClr val="868B64"/>
              </a:solidFill>
              <a:latin typeface="TDTD봄날"/>
              <a:ea typeface="TDTD봄날"/>
              <a:cs typeface="TDTD봄날"/>
              <a:sym typeface="TDTD봄날"/>
            </a:endParaRPr>
          </a:p>
          <a:p>
            <a:pPr algn="r">
              <a:lnSpc>
                <a:spcPts val="4406"/>
              </a:lnSpc>
            </a:pPr>
            <a:r>
              <a:rPr lang="en-US" sz="3147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- 페스탈로찌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866775"/>
            <a:ext cx="11326948" cy="1410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79"/>
              </a:lnSpc>
            </a:pPr>
            <a:r>
              <a:rPr lang="en-US" sz="8199">
                <a:solidFill>
                  <a:srgbClr val="DB8F5C"/>
                </a:solidFill>
                <a:latin typeface="TDTD봄날"/>
                <a:ea typeface="TDTD봄날"/>
                <a:cs typeface="TDTD봄날"/>
                <a:sym typeface="TDTD봄날"/>
              </a:rPr>
              <a:t>아이들을 자연으로 내보내라!</a:t>
            </a:r>
          </a:p>
        </p:txBody>
      </p:sp>
      <p:sp>
        <p:nvSpPr>
          <p:cNvPr id="6" name="Freeform 6"/>
          <p:cNvSpPr/>
          <p:nvPr/>
        </p:nvSpPr>
        <p:spPr>
          <a:xfrm>
            <a:off x="15412565" y="6830403"/>
            <a:ext cx="3975601" cy="3975601"/>
          </a:xfrm>
          <a:custGeom>
            <a:avLst/>
            <a:gdLst/>
            <a:ahLst/>
            <a:cxnLst/>
            <a:rect l="l" t="t" r="r" b="b"/>
            <a:pathLst>
              <a:path w="3975601" h="3975601">
                <a:moveTo>
                  <a:pt x="0" y="0"/>
                </a:moveTo>
                <a:lnTo>
                  <a:pt x="3975601" y="0"/>
                </a:lnTo>
                <a:lnTo>
                  <a:pt x="3975601" y="3975601"/>
                </a:lnTo>
                <a:lnTo>
                  <a:pt x="0" y="39756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51333" y="7422093"/>
            <a:ext cx="13778774" cy="6355459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59"/>
                </a:lnTo>
                <a:lnTo>
                  <a:pt x="0" y="6355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58071" y="3689207"/>
            <a:ext cx="4607903" cy="61031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925114" y="-1028700"/>
            <a:ext cx="1832956" cy="4114800"/>
          </a:xfrm>
          <a:custGeom>
            <a:avLst/>
            <a:gdLst/>
            <a:ahLst/>
            <a:cxnLst/>
            <a:rect l="l" t="t" r="r" b="b"/>
            <a:pathLst>
              <a:path w="1832956" h="4114800">
                <a:moveTo>
                  <a:pt x="0" y="0"/>
                </a:moveTo>
                <a:lnTo>
                  <a:pt x="1832957" y="0"/>
                </a:lnTo>
                <a:lnTo>
                  <a:pt x="18329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061635">
            <a:off x="-871283" y="298871"/>
            <a:ext cx="6334366" cy="3349296"/>
          </a:xfrm>
          <a:custGeom>
            <a:avLst/>
            <a:gdLst/>
            <a:ahLst/>
            <a:cxnLst/>
            <a:rect l="l" t="t" r="r" b="b"/>
            <a:pathLst>
              <a:path w="6334366" h="3349296">
                <a:moveTo>
                  <a:pt x="0" y="0"/>
                </a:moveTo>
                <a:lnTo>
                  <a:pt x="6334366" y="0"/>
                </a:lnTo>
                <a:lnTo>
                  <a:pt x="6334366" y="3349296"/>
                </a:lnTo>
                <a:lnTo>
                  <a:pt x="0" y="33492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033801" y="7850747"/>
            <a:ext cx="13778774" cy="6355459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59"/>
                </a:lnTo>
                <a:lnTo>
                  <a:pt x="0" y="6355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334791">
            <a:off x="15433691" y="5998086"/>
            <a:ext cx="4607903" cy="61031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4" y="0"/>
                </a:lnTo>
                <a:lnTo>
                  <a:pt x="4607904" y="6103184"/>
                </a:lnTo>
                <a:lnTo>
                  <a:pt x="0" y="6103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771888" y="8379197"/>
            <a:ext cx="2744224" cy="1413193"/>
          </a:xfrm>
          <a:custGeom>
            <a:avLst/>
            <a:gdLst/>
            <a:ahLst/>
            <a:cxnLst/>
            <a:rect l="l" t="t" r="r" b="b"/>
            <a:pathLst>
              <a:path w="2744224" h="1413193">
                <a:moveTo>
                  <a:pt x="0" y="0"/>
                </a:moveTo>
                <a:lnTo>
                  <a:pt x="2744224" y="0"/>
                </a:lnTo>
                <a:lnTo>
                  <a:pt x="2744224" y="1413193"/>
                </a:lnTo>
                <a:lnTo>
                  <a:pt x="0" y="14131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486103" y="3949325"/>
            <a:ext cx="11315794" cy="2515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402"/>
              </a:lnSpc>
            </a:pPr>
            <a:r>
              <a:rPr lang="en-US" sz="14573">
                <a:solidFill>
                  <a:srgbClr val="DB8F5C"/>
                </a:solidFill>
                <a:latin typeface="TDTD봄날"/>
                <a:ea typeface="TDTD봄날"/>
                <a:cs typeface="TDTD봄날"/>
                <a:sym typeface="TDTD봄날"/>
              </a:rPr>
              <a:t>감사합니다.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8572" y="914020"/>
            <a:ext cx="7878596" cy="8458960"/>
          </a:xfrm>
          <a:custGeom>
            <a:avLst/>
            <a:gdLst/>
            <a:ahLst/>
            <a:cxnLst/>
            <a:rect l="l" t="t" r="r" b="b"/>
            <a:pathLst>
              <a:path w="7878596" h="8458960">
                <a:moveTo>
                  <a:pt x="0" y="0"/>
                </a:moveTo>
                <a:lnTo>
                  <a:pt x="7878596" y="0"/>
                </a:lnTo>
                <a:lnTo>
                  <a:pt x="7878596" y="8458960"/>
                </a:lnTo>
                <a:lnTo>
                  <a:pt x="0" y="84589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45" r="-284" b="-2845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3612170" y="7166962"/>
            <a:ext cx="13528622" cy="6240077"/>
          </a:xfrm>
          <a:custGeom>
            <a:avLst/>
            <a:gdLst/>
            <a:ahLst/>
            <a:cxnLst/>
            <a:rect l="l" t="t" r="r" b="b"/>
            <a:pathLst>
              <a:path w="13528622" h="6240077">
                <a:moveTo>
                  <a:pt x="13528621" y="0"/>
                </a:moveTo>
                <a:lnTo>
                  <a:pt x="0" y="0"/>
                </a:lnTo>
                <a:lnTo>
                  <a:pt x="0" y="6240076"/>
                </a:lnTo>
                <a:lnTo>
                  <a:pt x="13528621" y="6240076"/>
                </a:lnTo>
                <a:lnTo>
                  <a:pt x="1352862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915874" y="126178"/>
            <a:ext cx="6579347" cy="2623515"/>
          </a:xfrm>
          <a:custGeom>
            <a:avLst/>
            <a:gdLst/>
            <a:ahLst/>
            <a:cxnLst/>
            <a:rect l="l" t="t" r="r" b="b"/>
            <a:pathLst>
              <a:path w="6579347" h="2623515">
                <a:moveTo>
                  <a:pt x="6579348" y="0"/>
                </a:moveTo>
                <a:lnTo>
                  <a:pt x="0" y="0"/>
                </a:lnTo>
                <a:lnTo>
                  <a:pt x="0" y="2623515"/>
                </a:lnTo>
                <a:lnTo>
                  <a:pt x="6579348" y="2623515"/>
                </a:lnTo>
                <a:lnTo>
                  <a:pt x="657934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38580" y="4171879"/>
            <a:ext cx="6807029" cy="1410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>
                <a:solidFill>
                  <a:srgbClr val="DB8F5C"/>
                </a:solidFill>
                <a:latin typeface="TDTD봄날"/>
                <a:ea typeface="TDTD봄날"/>
                <a:cs typeface="TDTD봄날"/>
                <a:sym typeface="TDTD봄날"/>
              </a:rPr>
              <a:t>진행순서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144000" y="2159602"/>
            <a:ext cx="6123770" cy="6082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45197" lvl="1" indent="-622598" algn="l">
              <a:lnSpc>
                <a:spcPts val="8074"/>
              </a:lnSpc>
              <a:buFont typeface="Arial"/>
              <a:buChar char="•"/>
            </a:pPr>
            <a:r>
              <a:rPr lang="en-US" sz="5767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인사나누기</a:t>
            </a:r>
          </a:p>
          <a:p>
            <a:pPr marL="1245197" lvl="1" indent="-622598" algn="l">
              <a:lnSpc>
                <a:spcPts val="8074"/>
              </a:lnSpc>
              <a:buFont typeface="Arial"/>
              <a:buChar char="•"/>
            </a:pPr>
            <a:r>
              <a:rPr lang="en-US" sz="5767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단체소개 및 운영</a:t>
            </a:r>
          </a:p>
          <a:p>
            <a:pPr marL="1245197" lvl="1" indent="-622598" algn="l">
              <a:lnSpc>
                <a:spcPts val="8074"/>
              </a:lnSpc>
              <a:buFont typeface="Arial"/>
              <a:buChar char="•"/>
            </a:pPr>
            <a:r>
              <a:rPr lang="en-US" sz="5767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어떤활동을해요?</a:t>
            </a:r>
          </a:p>
          <a:p>
            <a:pPr marL="1245197" lvl="1" indent="-622598" algn="l">
              <a:lnSpc>
                <a:spcPts val="8074"/>
              </a:lnSpc>
              <a:buFont typeface="Arial"/>
              <a:buChar char="•"/>
            </a:pPr>
            <a:r>
              <a:rPr lang="en-US" sz="5767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생태교육의 취지</a:t>
            </a:r>
          </a:p>
          <a:p>
            <a:pPr marL="1245197" lvl="1" indent="-622598" algn="l">
              <a:lnSpc>
                <a:spcPts val="8074"/>
              </a:lnSpc>
              <a:buFont typeface="Arial"/>
              <a:buChar char="•"/>
            </a:pPr>
            <a:r>
              <a:rPr lang="en-US" sz="5767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함께 해요</a:t>
            </a:r>
          </a:p>
          <a:p>
            <a:pPr marL="1245197" lvl="1" indent="-622598" algn="l">
              <a:lnSpc>
                <a:spcPts val="8074"/>
              </a:lnSpc>
              <a:buFont typeface="Arial"/>
              <a:buChar char="•"/>
            </a:pPr>
            <a:r>
              <a:rPr lang="en-US" sz="5767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질의응답</a:t>
            </a:r>
          </a:p>
        </p:txBody>
      </p:sp>
      <p:sp>
        <p:nvSpPr>
          <p:cNvPr id="7" name="Freeform 7"/>
          <p:cNvSpPr/>
          <p:nvPr/>
        </p:nvSpPr>
        <p:spPr>
          <a:xfrm rot="8481468" flipH="1">
            <a:off x="3971389" y="7803456"/>
            <a:ext cx="5096903" cy="2029494"/>
          </a:xfrm>
          <a:custGeom>
            <a:avLst/>
            <a:gdLst/>
            <a:ahLst/>
            <a:cxnLst/>
            <a:rect l="l" t="t" r="r" b="b"/>
            <a:pathLst>
              <a:path w="5096903" h="2029494">
                <a:moveTo>
                  <a:pt x="5096903" y="0"/>
                </a:moveTo>
                <a:lnTo>
                  <a:pt x="0" y="0"/>
                </a:lnTo>
                <a:lnTo>
                  <a:pt x="0" y="2029494"/>
                </a:lnTo>
                <a:lnTo>
                  <a:pt x="5096903" y="2029494"/>
                </a:lnTo>
                <a:lnTo>
                  <a:pt x="509690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12565" y="6830403"/>
            <a:ext cx="3975601" cy="3975601"/>
          </a:xfrm>
          <a:custGeom>
            <a:avLst/>
            <a:gdLst/>
            <a:ahLst/>
            <a:cxnLst/>
            <a:rect l="l" t="t" r="r" b="b"/>
            <a:pathLst>
              <a:path w="3975601" h="3975601">
                <a:moveTo>
                  <a:pt x="0" y="0"/>
                </a:moveTo>
                <a:lnTo>
                  <a:pt x="3975601" y="0"/>
                </a:lnTo>
                <a:lnTo>
                  <a:pt x="3975601" y="3975601"/>
                </a:lnTo>
                <a:lnTo>
                  <a:pt x="0" y="39756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0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80401" y="5204541"/>
            <a:ext cx="4010569" cy="4053759"/>
            <a:chOff x="0" y="0"/>
            <a:chExt cx="5347426" cy="540501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5347426" cy="5405012"/>
              <a:chOff x="0" y="0"/>
              <a:chExt cx="812800" cy="82155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2155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21553">
                    <a:moveTo>
                      <a:pt x="406400" y="0"/>
                    </a:moveTo>
                    <a:cubicBezTo>
                      <a:pt x="181951" y="0"/>
                      <a:pt x="0" y="183911"/>
                      <a:pt x="0" y="410777"/>
                    </a:cubicBezTo>
                    <a:cubicBezTo>
                      <a:pt x="0" y="637642"/>
                      <a:pt x="181951" y="821553"/>
                      <a:pt x="406400" y="821553"/>
                    </a:cubicBezTo>
                    <a:cubicBezTo>
                      <a:pt x="630849" y="821553"/>
                      <a:pt x="812800" y="637642"/>
                      <a:pt x="812800" y="410777"/>
                    </a:cubicBezTo>
                    <a:cubicBezTo>
                      <a:pt x="812800" y="1839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ACD6B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76200" y="-18229"/>
                <a:ext cx="660400" cy="762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901131" y="892516"/>
              <a:ext cx="3581412" cy="3619980"/>
              <a:chOff x="0" y="0"/>
              <a:chExt cx="812800" cy="82155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2155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21553">
                    <a:moveTo>
                      <a:pt x="406400" y="0"/>
                    </a:moveTo>
                    <a:cubicBezTo>
                      <a:pt x="181951" y="0"/>
                      <a:pt x="0" y="183911"/>
                      <a:pt x="0" y="410777"/>
                    </a:cubicBezTo>
                    <a:cubicBezTo>
                      <a:pt x="0" y="637642"/>
                      <a:pt x="181951" y="821553"/>
                      <a:pt x="406400" y="821553"/>
                    </a:cubicBezTo>
                    <a:cubicBezTo>
                      <a:pt x="630849" y="821553"/>
                      <a:pt x="812800" y="637642"/>
                      <a:pt x="812800" y="410777"/>
                    </a:cubicBezTo>
                    <a:cubicBezTo>
                      <a:pt x="812800" y="1839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BF5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-18229"/>
                <a:ext cx="660400" cy="762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11994424" y="2932841"/>
            <a:ext cx="4010569" cy="4053759"/>
            <a:chOff x="0" y="0"/>
            <a:chExt cx="5347426" cy="5405012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5347426" cy="5405012"/>
              <a:chOff x="0" y="0"/>
              <a:chExt cx="812800" cy="82155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2155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21553">
                    <a:moveTo>
                      <a:pt x="406400" y="0"/>
                    </a:moveTo>
                    <a:cubicBezTo>
                      <a:pt x="181951" y="0"/>
                      <a:pt x="0" y="183911"/>
                      <a:pt x="0" y="410777"/>
                    </a:cubicBezTo>
                    <a:cubicBezTo>
                      <a:pt x="0" y="637642"/>
                      <a:pt x="181951" y="821553"/>
                      <a:pt x="406400" y="821553"/>
                    </a:cubicBezTo>
                    <a:cubicBezTo>
                      <a:pt x="630849" y="821553"/>
                      <a:pt x="812800" y="637642"/>
                      <a:pt x="812800" y="410777"/>
                    </a:cubicBezTo>
                    <a:cubicBezTo>
                      <a:pt x="812800" y="1839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D198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76200" y="-18229"/>
                <a:ext cx="660400" cy="762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883007" y="892516"/>
              <a:ext cx="3581412" cy="3619980"/>
              <a:chOff x="0" y="0"/>
              <a:chExt cx="812800" cy="82155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2155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21553">
                    <a:moveTo>
                      <a:pt x="406400" y="0"/>
                    </a:moveTo>
                    <a:cubicBezTo>
                      <a:pt x="181951" y="0"/>
                      <a:pt x="0" y="183911"/>
                      <a:pt x="0" y="410777"/>
                    </a:cubicBezTo>
                    <a:cubicBezTo>
                      <a:pt x="0" y="637642"/>
                      <a:pt x="181951" y="821553"/>
                      <a:pt x="406400" y="821553"/>
                    </a:cubicBezTo>
                    <a:cubicBezTo>
                      <a:pt x="630849" y="821553"/>
                      <a:pt x="812800" y="637642"/>
                      <a:pt x="812800" y="410777"/>
                    </a:cubicBezTo>
                    <a:cubicBezTo>
                      <a:pt x="812800" y="1839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BF5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-18229"/>
                <a:ext cx="660400" cy="762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9080401" y="905962"/>
            <a:ext cx="4010569" cy="4053759"/>
            <a:chOff x="0" y="0"/>
            <a:chExt cx="5347426" cy="5405012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5347426" cy="5405012"/>
              <a:chOff x="0" y="0"/>
              <a:chExt cx="812800" cy="82155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2155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21553">
                    <a:moveTo>
                      <a:pt x="406400" y="0"/>
                    </a:moveTo>
                    <a:cubicBezTo>
                      <a:pt x="181951" y="0"/>
                      <a:pt x="0" y="183911"/>
                      <a:pt x="0" y="410777"/>
                    </a:cubicBezTo>
                    <a:cubicBezTo>
                      <a:pt x="0" y="637642"/>
                      <a:pt x="181951" y="821553"/>
                      <a:pt x="406400" y="821553"/>
                    </a:cubicBezTo>
                    <a:cubicBezTo>
                      <a:pt x="630849" y="821553"/>
                      <a:pt x="812800" y="637642"/>
                      <a:pt x="812800" y="410777"/>
                    </a:cubicBezTo>
                    <a:cubicBezTo>
                      <a:pt x="812800" y="1839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B8F5C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76200" y="-18229"/>
                <a:ext cx="660400" cy="762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883007" y="892516"/>
              <a:ext cx="3581412" cy="3619980"/>
              <a:chOff x="0" y="0"/>
              <a:chExt cx="812800" cy="82155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2155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21553">
                    <a:moveTo>
                      <a:pt x="406400" y="0"/>
                    </a:moveTo>
                    <a:cubicBezTo>
                      <a:pt x="181951" y="0"/>
                      <a:pt x="0" y="183911"/>
                      <a:pt x="0" y="410777"/>
                    </a:cubicBezTo>
                    <a:cubicBezTo>
                      <a:pt x="0" y="637642"/>
                      <a:pt x="181951" y="821553"/>
                      <a:pt x="406400" y="821553"/>
                    </a:cubicBezTo>
                    <a:cubicBezTo>
                      <a:pt x="630849" y="821553"/>
                      <a:pt x="812800" y="637642"/>
                      <a:pt x="812800" y="410777"/>
                    </a:cubicBezTo>
                    <a:cubicBezTo>
                      <a:pt x="812800" y="1839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BF5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-18229"/>
                <a:ext cx="660400" cy="762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>
            <a:off x="6193565" y="3177662"/>
            <a:ext cx="4010569" cy="4053759"/>
            <a:chOff x="0" y="0"/>
            <a:chExt cx="5347426" cy="5405012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5347426" cy="5405012"/>
              <a:chOff x="0" y="0"/>
              <a:chExt cx="812800" cy="821553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2155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21553">
                    <a:moveTo>
                      <a:pt x="406400" y="0"/>
                    </a:moveTo>
                    <a:cubicBezTo>
                      <a:pt x="181951" y="0"/>
                      <a:pt x="0" y="183911"/>
                      <a:pt x="0" y="410777"/>
                    </a:cubicBezTo>
                    <a:cubicBezTo>
                      <a:pt x="0" y="637642"/>
                      <a:pt x="181951" y="821553"/>
                      <a:pt x="406400" y="821553"/>
                    </a:cubicBezTo>
                    <a:cubicBezTo>
                      <a:pt x="630849" y="821553"/>
                      <a:pt x="812800" y="637642"/>
                      <a:pt x="812800" y="410777"/>
                    </a:cubicBezTo>
                    <a:cubicBezTo>
                      <a:pt x="812800" y="1839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3CBFC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-18229"/>
                <a:ext cx="660400" cy="762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846758" y="900679"/>
              <a:ext cx="3581412" cy="3619980"/>
              <a:chOff x="0" y="0"/>
              <a:chExt cx="812800" cy="82155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2155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21553">
                    <a:moveTo>
                      <a:pt x="406400" y="0"/>
                    </a:moveTo>
                    <a:cubicBezTo>
                      <a:pt x="181951" y="0"/>
                      <a:pt x="0" y="183911"/>
                      <a:pt x="0" y="410777"/>
                    </a:cubicBezTo>
                    <a:cubicBezTo>
                      <a:pt x="0" y="637642"/>
                      <a:pt x="181951" y="821553"/>
                      <a:pt x="406400" y="821553"/>
                    </a:cubicBezTo>
                    <a:cubicBezTo>
                      <a:pt x="630849" y="821553"/>
                      <a:pt x="812800" y="637642"/>
                      <a:pt x="812800" y="410777"/>
                    </a:cubicBezTo>
                    <a:cubicBezTo>
                      <a:pt x="812800" y="1839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BF5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-18229"/>
                <a:ext cx="660400" cy="762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</p:grpSp>
      <p:sp>
        <p:nvSpPr>
          <p:cNvPr id="30" name="TextBox 30"/>
          <p:cNvSpPr txBox="1"/>
          <p:nvPr/>
        </p:nvSpPr>
        <p:spPr>
          <a:xfrm>
            <a:off x="9358679" y="6048713"/>
            <a:ext cx="3454014" cy="2260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7"/>
              </a:lnSpc>
            </a:pPr>
            <a:r>
              <a:rPr lang="en-US" sz="4748">
                <a:solidFill>
                  <a:srgbClr val="DB8F5C"/>
                </a:solidFill>
                <a:latin typeface="TDTD봄날"/>
                <a:ea typeface="TDTD봄날"/>
                <a:cs typeface="TDTD봄날"/>
                <a:sym typeface="TDTD봄날"/>
              </a:rPr>
              <a:t>숲</a:t>
            </a:r>
          </a:p>
          <a:p>
            <a:pPr algn="ctr">
              <a:lnSpc>
                <a:spcPts val="4748"/>
              </a:lnSpc>
            </a:pPr>
            <a:r>
              <a:rPr lang="en-US" sz="4748">
                <a:solidFill>
                  <a:srgbClr val="DB8F5C"/>
                </a:solidFill>
                <a:latin typeface="TDTD봄날"/>
                <a:ea typeface="TDTD봄날"/>
                <a:cs typeface="TDTD봄날"/>
                <a:sym typeface="TDTD봄날"/>
              </a:rPr>
              <a:t>녹지</a:t>
            </a:r>
          </a:p>
          <a:p>
            <a:pPr algn="ctr">
              <a:lnSpc>
                <a:spcPts val="6647"/>
              </a:lnSpc>
            </a:pPr>
            <a:r>
              <a:rPr lang="en-US" sz="4748">
                <a:solidFill>
                  <a:srgbClr val="DB8F5C"/>
                </a:solidFill>
                <a:latin typeface="TDTD봄날"/>
                <a:ea typeface="TDTD봄날"/>
                <a:cs typeface="TDTD봄날"/>
                <a:sym typeface="TDTD봄날"/>
              </a:rPr>
              <a:t>연안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28700" y="866775"/>
            <a:ext cx="6297288" cy="1410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479"/>
              </a:lnSpc>
            </a:pPr>
            <a:r>
              <a:rPr lang="en-US" sz="8199">
                <a:solidFill>
                  <a:srgbClr val="DB8F5C"/>
                </a:solidFill>
                <a:latin typeface="TDTD봄날"/>
                <a:ea typeface="TDTD봄날"/>
                <a:cs typeface="TDTD봄날"/>
                <a:sym typeface="TDTD봄날"/>
              </a:rPr>
              <a:t>단체소개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610192" y="4492923"/>
            <a:ext cx="3177315" cy="1660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7"/>
              </a:lnSpc>
            </a:pPr>
            <a:r>
              <a:rPr lang="en-US" sz="4748">
                <a:solidFill>
                  <a:srgbClr val="DB8F5C"/>
                </a:solidFill>
                <a:latin typeface="TDTD봄날"/>
                <a:ea typeface="TDTD봄날"/>
                <a:cs typeface="TDTD봄날"/>
                <a:sym typeface="TDTD봄날"/>
              </a:rPr>
              <a:t>비영리민간단체</a:t>
            </a:r>
          </a:p>
          <a:p>
            <a:pPr algn="ctr">
              <a:lnSpc>
                <a:spcPts val="6647"/>
              </a:lnSpc>
            </a:pPr>
            <a:r>
              <a:rPr lang="en-US" sz="4748">
                <a:solidFill>
                  <a:srgbClr val="DB8F5C"/>
                </a:solidFill>
                <a:latin typeface="TDTD봄날"/>
                <a:ea typeface="TDTD봄날"/>
                <a:cs typeface="TDTD봄날"/>
                <a:sym typeface="TDTD봄날"/>
              </a:rPr>
              <a:t>공익법인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358679" y="2469271"/>
            <a:ext cx="3454014" cy="822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7"/>
              </a:lnSpc>
            </a:pPr>
            <a:r>
              <a:rPr lang="en-US" sz="4748">
                <a:solidFill>
                  <a:srgbClr val="DB8F5C"/>
                </a:solidFill>
                <a:latin typeface="TDTD봄날"/>
                <a:ea typeface="TDTD봄날"/>
                <a:cs typeface="TDTD봄날"/>
                <a:sym typeface="TDTD봄날"/>
              </a:rPr>
              <a:t>환경보전활동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272702" y="4202809"/>
            <a:ext cx="3454014" cy="136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8"/>
              </a:lnSpc>
            </a:pPr>
            <a:r>
              <a:rPr lang="en-US" sz="4748">
                <a:solidFill>
                  <a:srgbClr val="DB8F5C"/>
                </a:solidFill>
                <a:latin typeface="TDTD봄날"/>
                <a:ea typeface="TDTD봄날"/>
                <a:cs typeface="TDTD봄날"/>
                <a:sym typeface="TDTD봄날"/>
              </a:rPr>
              <a:t>시민과 </a:t>
            </a:r>
          </a:p>
          <a:p>
            <a:pPr algn="ctr">
              <a:lnSpc>
                <a:spcPts val="6647"/>
              </a:lnSpc>
            </a:pPr>
            <a:r>
              <a:rPr lang="en-US" sz="4748">
                <a:solidFill>
                  <a:srgbClr val="DB8F5C"/>
                </a:solidFill>
                <a:latin typeface="TDTD봄날"/>
                <a:ea typeface="TDTD봄날"/>
                <a:cs typeface="TDTD봄날"/>
                <a:sym typeface="TDTD봄날"/>
              </a:rPr>
              <a:t>함께하는 운동</a:t>
            </a:r>
          </a:p>
        </p:txBody>
      </p:sp>
      <p:sp>
        <p:nvSpPr>
          <p:cNvPr id="35" name="Freeform 35"/>
          <p:cNvSpPr/>
          <p:nvPr/>
        </p:nvSpPr>
        <p:spPr>
          <a:xfrm>
            <a:off x="15412565" y="6830403"/>
            <a:ext cx="3975601" cy="3975601"/>
          </a:xfrm>
          <a:custGeom>
            <a:avLst/>
            <a:gdLst/>
            <a:ahLst/>
            <a:cxnLst/>
            <a:rect l="l" t="t" r="r" b="b"/>
            <a:pathLst>
              <a:path w="3975601" h="3975601">
                <a:moveTo>
                  <a:pt x="0" y="0"/>
                </a:moveTo>
                <a:lnTo>
                  <a:pt x="3975601" y="0"/>
                </a:lnTo>
                <a:lnTo>
                  <a:pt x="3975601" y="3975601"/>
                </a:lnTo>
                <a:lnTo>
                  <a:pt x="0" y="39756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06681" y="5204541"/>
            <a:ext cx="4010569" cy="4053759"/>
            <a:chOff x="0" y="0"/>
            <a:chExt cx="5347426" cy="5405012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5347426" cy="5405012"/>
              <a:chOff x="0" y="0"/>
              <a:chExt cx="812800" cy="82155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2155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21553">
                    <a:moveTo>
                      <a:pt x="406400" y="0"/>
                    </a:moveTo>
                    <a:cubicBezTo>
                      <a:pt x="181951" y="0"/>
                      <a:pt x="0" y="183911"/>
                      <a:pt x="0" y="410777"/>
                    </a:cubicBezTo>
                    <a:cubicBezTo>
                      <a:pt x="0" y="637642"/>
                      <a:pt x="181951" y="821553"/>
                      <a:pt x="406400" y="821553"/>
                    </a:cubicBezTo>
                    <a:cubicBezTo>
                      <a:pt x="630849" y="821553"/>
                      <a:pt x="812800" y="637642"/>
                      <a:pt x="812800" y="410777"/>
                    </a:cubicBezTo>
                    <a:cubicBezTo>
                      <a:pt x="812800" y="1839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ACD6B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76200" y="-18229"/>
                <a:ext cx="660400" cy="762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901131" y="892516"/>
              <a:ext cx="3581412" cy="3619980"/>
              <a:chOff x="0" y="0"/>
              <a:chExt cx="812800" cy="82155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2155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21553">
                    <a:moveTo>
                      <a:pt x="406400" y="0"/>
                    </a:moveTo>
                    <a:cubicBezTo>
                      <a:pt x="181951" y="0"/>
                      <a:pt x="0" y="183911"/>
                      <a:pt x="0" y="410777"/>
                    </a:cubicBezTo>
                    <a:cubicBezTo>
                      <a:pt x="0" y="637642"/>
                      <a:pt x="181951" y="821553"/>
                      <a:pt x="406400" y="821553"/>
                    </a:cubicBezTo>
                    <a:cubicBezTo>
                      <a:pt x="630849" y="821553"/>
                      <a:pt x="812800" y="637642"/>
                      <a:pt x="812800" y="410777"/>
                    </a:cubicBezTo>
                    <a:cubicBezTo>
                      <a:pt x="812800" y="1839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BF5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-18229"/>
                <a:ext cx="660400" cy="762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12020704" y="2932841"/>
            <a:ext cx="4010569" cy="4053759"/>
            <a:chOff x="0" y="0"/>
            <a:chExt cx="5347426" cy="5405012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5347426" cy="5405012"/>
              <a:chOff x="0" y="0"/>
              <a:chExt cx="812800" cy="82155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2155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21553">
                    <a:moveTo>
                      <a:pt x="406400" y="0"/>
                    </a:moveTo>
                    <a:cubicBezTo>
                      <a:pt x="181951" y="0"/>
                      <a:pt x="0" y="183911"/>
                      <a:pt x="0" y="410777"/>
                    </a:cubicBezTo>
                    <a:cubicBezTo>
                      <a:pt x="0" y="637642"/>
                      <a:pt x="181951" y="821553"/>
                      <a:pt x="406400" y="821553"/>
                    </a:cubicBezTo>
                    <a:cubicBezTo>
                      <a:pt x="630849" y="821553"/>
                      <a:pt x="812800" y="637642"/>
                      <a:pt x="812800" y="410777"/>
                    </a:cubicBezTo>
                    <a:cubicBezTo>
                      <a:pt x="812800" y="1839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2D198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76200" y="-18229"/>
                <a:ext cx="660400" cy="762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883007" y="892516"/>
              <a:ext cx="3581412" cy="3619980"/>
              <a:chOff x="0" y="0"/>
              <a:chExt cx="812800" cy="821553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2155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21553">
                    <a:moveTo>
                      <a:pt x="406400" y="0"/>
                    </a:moveTo>
                    <a:cubicBezTo>
                      <a:pt x="181951" y="0"/>
                      <a:pt x="0" y="183911"/>
                      <a:pt x="0" y="410777"/>
                    </a:cubicBezTo>
                    <a:cubicBezTo>
                      <a:pt x="0" y="637642"/>
                      <a:pt x="181951" y="821553"/>
                      <a:pt x="406400" y="821553"/>
                    </a:cubicBezTo>
                    <a:cubicBezTo>
                      <a:pt x="630849" y="821553"/>
                      <a:pt x="812800" y="637642"/>
                      <a:pt x="812800" y="410777"/>
                    </a:cubicBezTo>
                    <a:cubicBezTo>
                      <a:pt x="812800" y="1839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BF5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76200" y="-18229"/>
                <a:ext cx="660400" cy="762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9106681" y="905962"/>
            <a:ext cx="4010569" cy="4053759"/>
            <a:chOff x="0" y="0"/>
            <a:chExt cx="5347426" cy="5405012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5347426" cy="5405012"/>
              <a:chOff x="0" y="0"/>
              <a:chExt cx="812800" cy="821553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2155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21553">
                    <a:moveTo>
                      <a:pt x="406400" y="0"/>
                    </a:moveTo>
                    <a:cubicBezTo>
                      <a:pt x="181951" y="0"/>
                      <a:pt x="0" y="183911"/>
                      <a:pt x="0" y="410777"/>
                    </a:cubicBezTo>
                    <a:cubicBezTo>
                      <a:pt x="0" y="637642"/>
                      <a:pt x="181951" y="821553"/>
                      <a:pt x="406400" y="821553"/>
                    </a:cubicBezTo>
                    <a:cubicBezTo>
                      <a:pt x="630849" y="821553"/>
                      <a:pt x="812800" y="637642"/>
                      <a:pt x="812800" y="410777"/>
                    </a:cubicBezTo>
                    <a:cubicBezTo>
                      <a:pt x="812800" y="1839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DB8F5C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76200" y="-18229"/>
                <a:ext cx="660400" cy="762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883007" y="892516"/>
              <a:ext cx="3581412" cy="3619980"/>
              <a:chOff x="0" y="0"/>
              <a:chExt cx="812800" cy="821553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2155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21553">
                    <a:moveTo>
                      <a:pt x="406400" y="0"/>
                    </a:moveTo>
                    <a:cubicBezTo>
                      <a:pt x="181951" y="0"/>
                      <a:pt x="0" y="183911"/>
                      <a:pt x="0" y="410777"/>
                    </a:cubicBezTo>
                    <a:cubicBezTo>
                      <a:pt x="0" y="637642"/>
                      <a:pt x="181951" y="821553"/>
                      <a:pt x="406400" y="821553"/>
                    </a:cubicBezTo>
                    <a:cubicBezTo>
                      <a:pt x="630849" y="821553"/>
                      <a:pt x="812800" y="637642"/>
                      <a:pt x="812800" y="410777"/>
                    </a:cubicBezTo>
                    <a:cubicBezTo>
                      <a:pt x="812800" y="1839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BF5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-18229"/>
                <a:ext cx="660400" cy="762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</p:grpSp>
      <p:grpSp>
        <p:nvGrpSpPr>
          <p:cNvPr id="23" name="Group 23"/>
          <p:cNvGrpSpPr/>
          <p:nvPr/>
        </p:nvGrpSpPr>
        <p:grpSpPr>
          <a:xfrm>
            <a:off x="6219844" y="3177662"/>
            <a:ext cx="4010569" cy="4053759"/>
            <a:chOff x="0" y="0"/>
            <a:chExt cx="5347426" cy="5405012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5347426" cy="5405012"/>
              <a:chOff x="0" y="0"/>
              <a:chExt cx="812800" cy="821553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2155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21553">
                    <a:moveTo>
                      <a:pt x="406400" y="0"/>
                    </a:moveTo>
                    <a:cubicBezTo>
                      <a:pt x="181951" y="0"/>
                      <a:pt x="0" y="183911"/>
                      <a:pt x="0" y="410777"/>
                    </a:cubicBezTo>
                    <a:cubicBezTo>
                      <a:pt x="0" y="637642"/>
                      <a:pt x="181951" y="821553"/>
                      <a:pt x="406400" y="821553"/>
                    </a:cubicBezTo>
                    <a:cubicBezTo>
                      <a:pt x="630849" y="821553"/>
                      <a:pt x="812800" y="637642"/>
                      <a:pt x="812800" y="410777"/>
                    </a:cubicBezTo>
                    <a:cubicBezTo>
                      <a:pt x="812800" y="1839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C3CBFC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-18229"/>
                <a:ext cx="660400" cy="762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846758" y="900679"/>
              <a:ext cx="3581412" cy="3619980"/>
              <a:chOff x="0" y="0"/>
              <a:chExt cx="812800" cy="821553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2155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21553">
                    <a:moveTo>
                      <a:pt x="406400" y="0"/>
                    </a:moveTo>
                    <a:cubicBezTo>
                      <a:pt x="181951" y="0"/>
                      <a:pt x="0" y="183911"/>
                      <a:pt x="0" y="410777"/>
                    </a:cubicBezTo>
                    <a:cubicBezTo>
                      <a:pt x="0" y="637642"/>
                      <a:pt x="181951" y="821553"/>
                      <a:pt x="406400" y="821553"/>
                    </a:cubicBezTo>
                    <a:cubicBezTo>
                      <a:pt x="630849" y="821553"/>
                      <a:pt x="812800" y="637642"/>
                      <a:pt x="812800" y="410777"/>
                    </a:cubicBezTo>
                    <a:cubicBezTo>
                      <a:pt x="812800" y="18391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BF5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-18229"/>
                <a:ext cx="660400" cy="7627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20"/>
                  </a:lnSpc>
                </a:pPr>
                <a:endParaRPr/>
              </a:p>
            </p:txBody>
          </p:sp>
        </p:grpSp>
      </p:grpSp>
      <p:sp>
        <p:nvSpPr>
          <p:cNvPr id="30" name="TextBox 30"/>
          <p:cNvSpPr txBox="1"/>
          <p:nvPr/>
        </p:nvSpPr>
        <p:spPr>
          <a:xfrm>
            <a:off x="9394483" y="6765905"/>
            <a:ext cx="3454014" cy="1244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8"/>
              </a:lnSpc>
            </a:pPr>
            <a:r>
              <a:rPr lang="en-US" sz="4748">
                <a:solidFill>
                  <a:srgbClr val="DB8F5C"/>
                </a:solidFill>
                <a:latin typeface="TDTD봄날"/>
                <a:ea typeface="TDTD봄날"/>
                <a:cs typeface="TDTD봄날"/>
                <a:sym typeface="TDTD봄날"/>
              </a:rPr>
              <a:t>녹색 자치의</a:t>
            </a:r>
          </a:p>
          <a:p>
            <a:pPr algn="ctr">
              <a:lnSpc>
                <a:spcPts val="4748"/>
              </a:lnSpc>
            </a:pPr>
            <a:r>
              <a:rPr lang="en-US" sz="4748">
                <a:solidFill>
                  <a:srgbClr val="DB8F5C"/>
                </a:solidFill>
                <a:latin typeface="TDTD봄날"/>
                <a:ea typeface="TDTD봄날"/>
                <a:cs typeface="TDTD봄날"/>
                <a:sym typeface="TDTD봄날"/>
              </a:rPr>
              <a:t>실현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636471" y="4670405"/>
            <a:ext cx="3177315" cy="822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7"/>
              </a:lnSpc>
            </a:pPr>
            <a:r>
              <a:rPr lang="en-US" sz="4748">
                <a:solidFill>
                  <a:srgbClr val="DB8F5C"/>
                </a:solidFill>
                <a:latin typeface="TDTD봄날"/>
                <a:ea typeface="TDTD봄날"/>
                <a:cs typeface="TDTD봄날"/>
                <a:sym typeface="TDTD봄날"/>
              </a:rPr>
              <a:t>생명존중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394483" y="2348661"/>
            <a:ext cx="3454014" cy="1244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8"/>
              </a:lnSpc>
            </a:pPr>
            <a:r>
              <a:rPr lang="en-US" sz="4748">
                <a:solidFill>
                  <a:srgbClr val="DB8F5C"/>
                </a:solidFill>
                <a:latin typeface="TDTD봄날"/>
                <a:ea typeface="TDTD봄날"/>
                <a:cs typeface="TDTD봄날"/>
                <a:sym typeface="TDTD봄날"/>
              </a:rPr>
              <a:t>생태순환형 </a:t>
            </a:r>
          </a:p>
          <a:p>
            <a:pPr algn="ctr">
              <a:lnSpc>
                <a:spcPts val="4748"/>
              </a:lnSpc>
            </a:pPr>
            <a:r>
              <a:rPr lang="en-US" sz="4748">
                <a:solidFill>
                  <a:srgbClr val="DB8F5C"/>
                </a:solidFill>
                <a:latin typeface="TDTD봄날"/>
                <a:ea typeface="TDTD봄날"/>
                <a:cs typeface="TDTD봄날"/>
                <a:sym typeface="TDTD봄날"/>
              </a:rPr>
              <a:t>사회의 견설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298981" y="4559320"/>
            <a:ext cx="3454014" cy="1244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48"/>
              </a:lnSpc>
            </a:pPr>
            <a:r>
              <a:rPr lang="en-US" sz="4748">
                <a:solidFill>
                  <a:srgbClr val="DB8F5C"/>
                </a:solidFill>
                <a:latin typeface="TDTD봄날"/>
                <a:ea typeface="TDTD봄날"/>
                <a:cs typeface="TDTD봄날"/>
                <a:sym typeface="TDTD봄날"/>
              </a:rPr>
              <a:t>비폭력 평화의 </a:t>
            </a:r>
          </a:p>
          <a:p>
            <a:pPr algn="ctr">
              <a:lnSpc>
                <a:spcPts val="4748"/>
              </a:lnSpc>
            </a:pPr>
            <a:r>
              <a:rPr lang="en-US" sz="4748">
                <a:solidFill>
                  <a:srgbClr val="DB8F5C"/>
                </a:solidFill>
                <a:latin typeface="TDTD봄날"/>
                <a:ea typeface="TDTD봄날"/>
                <a:cs typeface="TDTD봄날"/>
                <a:sym typeface="TDTD봄날"/>
              </a:rPr>
              <a:t>실현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28700" y="866775"/>
            <a:ext cx="6297288" cy="2868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479"/>
              </a:lnSpc>
            </a:pPr>
            <a:r>
              <a:rPr lang="en-US" sz="8199">
                <a:solidFill>
                  <a:srgbClr val="DB8F5C"/>
                </a:solidFill>
                <a:latin typeface="TDTD봄날"/>
                <a:ea typeface="TDTD봄날"/>
                <a:cs typeface="TDTD봄날"/>
                <a:sym typeface="TDTD봄날"/>
              </a:rPr>
              <a:t>단체소개</a:t>
            </a:r>
          </a:p>
          <a:p>
            <a:pPr algn="just">
              <a:lnSpc>
                <a:spcPts val="11479"/>
              </a:lnSpc>
            </a:pPr>
            <a:r>
              <a:rPr lang="en-US" sz="8199">
                <a:solidFill>
                  <a:srgbClr val="DB8F5C"/>
                </a:solidFill>
                <a:latin typeface="TDTD봄날"/>
                <a:ea typeface="TDTD봄날"/>
                <a:cs typeface="TDTD봄날"/>
                <a:sym typeface="TDTD봄날"/>
              </a:rPr>
              <a:t>녹색연합 강령</a:t>
            </a:r>
          </a:p>
        </p:txBody>
      </p:sp>
      <p:sp>
        <p:nvSpPr>
          <p:cNvPr id="35" name="Freeform 35"/>
          <p:cNvSpPr/>
          <p:nvPr/>
        </p:nvSpPr>
        <p:spPr>
          <a:xfrm>
            <a:off x="15412565" y="6830403"/>
            <a:ext cx="3975601" cy="3975601"/>
          </a:xfrm>
          <a:custGeom>
            <a:avLst/>
            <a:gdLst/>
            <a:ahLst/>
            <a:cxnLst/>
            <a:rect l="l" t="t" r="r" b="b"/>
            <a:pathLst>
              <a:path w="3975601" h="3975601">
                <a:moveTo>
                  <a:pt x="0" y="0"/>
                </a:moveTo>
                <a:lnTo>
                  <a:pt x="3975601" y="0"/>
                </a:lnTo>
                <a:lnTo>
                  <a:pt x="3975601" y="3975601"/>
                </a:lnTo>
                <a:lnTo>
                  <a:pt x="0" y="39756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14514" y="311749"/>
            <a:ext cx="4942493" cy="3157018"/>
          </a:xfrm>
          <a:custGeom>
            <a:avLst/>
            <a:gdLst/>
            <a:ahLst/>
            <a:cxnLst/>
            <a:rect l="l" t="t" r="r" b="b"/>
            <a:pathLst>
              <a:path w="4942493" h="3157018">
                <a:moveTo>
                  <a:pt x="0" y="0"/>
                </a:moveTo>
                <a:lnTo>
                  <a:pt x="4942493" y="0"/>
                </a:lnTo>
                <a:lnTo>
                  <a:pt x="4942493" y="3157018"/>
                </a:lnTo>
                <a:lnTo>
                  <a:pt x="0" y="3157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479699" y="3468767"/>
            <a:ext cx="4959398" cy="3167815"/>
          </a:xfrm>
          <a:custGeom>
            <a:avLst/>
            <a:gdLst/>
            <a:ahLst/>
            <a:cxnLst/>
            <a:rect l="l" t="t" r="r" b="b"/>
            <a:pathLst>
              <a:path w="4959398" h="3167815">
                <a:moveTo>
                  <a:pt x="0" y="0"/>
                </a:moveTo>
                <a:lnTo>
                  <a:pt x="4959398" y="0"/>
                </a:lnTo>
                <a:lnTo>
                  <a:pt x="4959398" y="3167815"/>
                </a:lnTo>
                <a:lnTo>
                  <a:pt x="0" y="31678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6071257" y="5115343"/>
            <a:ext cx="2965114" cy="6997319"/>
          </a:xfrm>
          <a:custGeom>
            <a:avLst/>
            <a:gdLst/>
            <a:ahLst/>
            <a:cxnLst/>
            <a:rect l="l" t="t" r="r" b="b"/>
            <a:pathLst>
              <a:path w="2965114" h="6997319">
                <a:moveTo>
                  <a:pt x="2965114" y="0"/>
                </a:moveTo>
                <a:lnTo>
                  <a:pt x="0" y="0"/>
                </a:lnTo>
                <a:lnTo>
                  <a:pt x="0" y="6997319"/>
                </a:lnTo>
                <a:lnTo>
                  <a:pt x="2965114" y="6997319"/>
                </a:lnTo>
                <a:lnTo>
                  <a:pt x="296511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480526" y="4060860"/>
            <a:ext cx="11326948" cy="1410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>
                <a:solidFill>
                  <a:srgbClr val="DB8F5C"/>
                </a:solidFill>
                <a:latin typeface="TDTD봄날"/>
                <a:ea typeface="TDTD봄날"/>
                <a:cs typeface="TDTD봄날"/>
                <a:sym typeface="TDTD봄날"/>
              </a:rPr>
              <a:t>2024년 활동보기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659776-17C4-8690-8C21-BFC41E75628C}"/>
              </a:ext>
            </a:extLst>
          </p:cNvPr>
          <p:cNvSpPr txBox="1"/>
          <p:nvPr/>
        </p:nvSpPr>
        <p:spPr>
          <a:xfrm>
            <a:off x="5791200" y="358254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/>
              <a:t>좌측하단 클릭하시면 영상이 재생됩니다</a:t>
            </a:r>
            <a:r>
              <a:rPr lang="en-US" altLang="ko-KR" sz="3600" b="1" dirty="0"/>
              <a:t>!</a:t>
            </a:r>
            <a:endParaRPr lang="ko-KR" alt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70047" y="3014578"/>
            <a:ext cx="8747906" cy="1285793"/>
          </a:xfrm>
          <a:custGeom>
            <a:avLst/>
            <a:gdLst/>
            <a:ahLst/>
            <a:cxnLst/>
            <a:rect l="l" t="t" r="r" b="b"/>
            <a:pathLst>
              <a:path w="8747906" h="1285793">
                <a:moveTo>
                  <a:pt x="0" y="0"/>
                </a:moveTo>
                <a:lnTo>
                  <a:pt x="8747906" y="0"/>
                </a:lnTo>
                <a:lnTo>
                  <a:pt x="8747906" y="1285793"/>
                </a:lnTo>
                <a:lnTo>
                  <a:pt x="0" y="12857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480526" y="1174982"/>
            <a:ext cx="11326948" cy="1410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>
                <a:solidFill>
                  <a:srgbClr val="DB8F5C"/>
                </a:solidFill>
                <a:latin typeface="TDTD봄날"/>
                <a:ea typeface="TDTD봄날"/>
                <a:cs typeface="TDTD봄날"/>
                <a:sym typeface="TDTD봄날"/>
              </a:rPr>
              <a:t>녹색연합 생태교육의 취지</a:t>
            </a:r>
          </a:p>
        </p:txBody>
      </p:sp>
      <p:sp>
        <p:nvSpPr>
          <p:cNvPr id="4" name="Freeform 4"/>
          <p:cNvSpPr/>
          <p:nvPr/>
        </p:nvSpPr>
        <p:spPr>
          <a:xfrm>
            <a:off x="4770047" y="4459207"/>
            <a:ext cx="8747906" cy="1285793"/>
          </a:xfrm>
          <a:custGeom>
            <a:avLst/>
            <a:gdLst/>
            <a:ahLst/>
            <a:cxnLst/>
            <a:rect l="l" t="t" r="r" b="b"/>
            <a:pathLst>
              <a:path w="8747906" h="1285793">
                <a:moveTo>
                  <a:pt x="0" y="0"/>
                </a:moveTo>
                <a:lnTo>
                  <a:pt x="8747906" y="0"/>
                </a:lnTo>
                <a:lnTo>
                  <a:pt x="8747906" y="1285793"/>
                </a:lnTo>
                <a:lnTo>
                  <a:pt x="0" y="1285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770047" y="5906925"/>
            <a:ext cx="8747906" cy="1285793"/>
          </a:xfrm>
          <a:custGeom>
            <a:avLst/>
            <a:gdLst/>
            <a:ahLst/>
            <a:cxnLst/>
            <a:rect l="l" t="t" r="r" b="b"/>
            <a:pathLst>
              <a:path w="8747906" h="1285793">
                <a:moveTo>
                  <a:pt x="0" y="0"/>
                </a:moveTo>
                <a:lnTo>
                  <a:pt x="8747906" y="0"/>
                </a:lnTo>
                <a:lnTo>
                  <a:pt x="8747906" y="1285794"/>
                </a:lnTo>
                <a:lnTo>
                  <a:pt x="0" y="12857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497996" y="3315289"/>
            <a:ext cx="6519813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49"/>
              </a:lnSpc>
            </a:pPr>
            <a:r>
              <a:rPr lang="en-US" sz="4106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풀뿌리 환경교육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497996" y="4768625"/>
            <a:ext cx="6519813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49"/>
              </a:lnSpc>
            </a:pPr>
            <a:r>
              <a:rPr lang="en-US" sz="4106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생애주기별 환경교육</a:t>
            </a:r>
          </a:p>
        </p:txBody>
      </p:sp>
      <p:sp>
        <p:nvSpPr>
          <p:cNvPr id="8" name="Freeform 8"/>
          <p:cNvSpPr/>
          <p:nvPr/>
        </p:nvSpPr>
        <p:spPr>
          <a:xfrm rot="-1922635" flipH="1">
            <a:off x="16082005" y="253549"/>
            <a:ext cx="2965114" cy="6997319"/>
          </a:xfrm>
          <a:custGeom>
            <a:avLst/>
            <a:gdLst/>
            <a:ahLst/>
            <a:cxnLst/>
            <a:rect l="l" t="t" r="r" b="b"/>
            <a:pathLst>
              <a:path w="2965114" h="6997319">
                <a:moveTo>
                  <a:pt x="2965114" y="0"/>
                </a:moveTo>
                <a:lnTo>
                  <a:pt x="0" y="0"/>
                </a:lnTo>
                <a:lnTo>
                  <a:pt x="0" y="6997319"/>
                </a:lnTo>
                <a:lnTo>
                  <a:pt x="2965114" y="6997319"/>
                </a:lnTo>
                <a:lnTo>
                  <a:pt x="2965114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497996" y="6211725"/>
            <a:ext cx="6519813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49"/>
              </a:lnSpc>
            </a:pPr>
            <a:r>
              <a:rPr lang="en-US" sz="4106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자발적인 참여로 만드는 환경교육</a:t>
            </a:r>
          </a:p>
        </p:txBody>
      </p:sp>
      <p:sp>
        <p:nvSpPr>
          <p:cNvPr id="10" name="Freeform 10"/>
          <p:cNvSpPr/>
          <p:nvPr/>
        </p:nvSpPr>
        <p:spPr>
          <a:xfrm>
            <a:off x="4770047" y="7354644"/>
            <a:ext cx="8747906" cy="1285793"/>
          </a:xfrm>
          <a:custGeom>
            <a:avLst/>
            <a:gdLst/>
            <a:ahLst/>
            <a:cxnLst/>
            <a:rect l="l" t="t" r="r" b="b"/>
            <a:pathLst>
              <a:path w="8747906" h="1285793">
                <a:moveTo>
                  <a:pt x="0" y="0"/>
                </a:moveTo>
                <a:lnTo>
                  <a:pt x="8747906" y="0"/>
                </a:lnTo>
                <a:lnTo>
                  <a:pt x="8747906" y="1285793"/>
                </a:lnTo>
                <a:lnTo>
                  <a:pt x="0" y="12857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497996" y="7659444"/>
            <a:ext cx="6002359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49"/>
              </a:lnSpc>
            </a:pPr>
            <a:r>
              <a:rPr lang="en-US" sz="4106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앎을 넘어 삶으로 실천하는 환경교육</a:t>
            </a:r>
          </a:p>
        </p:txBody>
      </p:sp>
      <p:sp>
        <p:nvSpPr>
          <p:cNvPr id="12" name="Freeform 12"/>
          <p:cNvSpPr/>
          <p:nvPr/>
        </p:nvSpPr>
        <p:spPr>
          <a:xfrm>
            <a:off x="15412565" y="6830403"/>
            <a:ext cx="3975601" cy="3975601"/>
          </a:xfrm>
          <a:custGeom>
            <a:avLst/>
            <a:gdLst/>
            <a:ahLst/>
            <a:cxnLst/>
            <a:rect l="l" t="t" r="r" b="b"/>
            <a:pathLst>
              <a:path w="3975601" h="3975601">
                <a:moveTo>
                  <a:pt x="0" y="0"/>
                </a:moveTo>
                <a:lnTo>
                  <a:pt x="3975601" y="0"/>
                </a:lnTo>
                <a:lnTo>
                  <a:pt x="3975601" y="3975601"/>
                </a:lnTo>
                <a:lnTo>
                  <a:pt x="0" y="397560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0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80877" y="6316329"/>
            <a:ext cx="3642539" cy="821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70"/>
              </a:lnSpc>
            </a:pPr>
            <a:r>
              <a:rPr lang="en-US" sz="4764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초록동무</a:t>
            </a:r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1854762" y="3233470"/>
            <a:ext cx="2494769" cy="3073717"/>
            <a:chOff x="0" y="0"/>
            <a:chExt cx="660400" cy="8136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0400" cy="813656"/>
            </a:xfrm>
            <a:custGeom>
              <a:avLst/>
              <a:gdLst/>
              <a:ahLst/>
              <a:cxnLst/>
              <a:rect l="l" t="t" r="r" b="b"/>
              <a:pathLst>
                <a:path w="660400" h="813656">
                  <a:moveTo>
                    <a:pt x="220252" y="794587"/>
                  </a:moveTo>
                  <a:cubicBezTo>
                    <a:pt x="254109" y="806100"/>
                    <a:pt x="292600" y="813656"/>
                    <a:pt x="330378" y="813656"/>
                  </a:cubicBezTo>
                  <a:cubicBezTo>
                    <a:pt x="368157" y="813656"/>
                    <a:pt x="404509" y="807179"/>
                    <a:pt x="438009" y="795665"/>
                  </a:cubicBezTo>
                  <a:cubicBezTo>
                    <a:pt x="438723" y="795305"/>
                    <a:pt x="439435" y="795305"/>
                    <a:pt x="440148" y="794946"/>
                  </a:cubicBezTo>
                  <a:cubicBezTo>
                    <a:pt x="565955" y="748891"/>
                    <a:pt x="658618" y="627277"/>
                    <a:pt x="660400" y="485135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4775"/>
                  </a:lnTo>
                  <a:cubicBezTo>
                    <a:pt x="1782" y="627996"/>
                    <a:pt x="93019" y="749611"/>
                    <a:pt x="220252" y="794587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0400" cy="734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709844" y="5980440"/>
            <a:ext cx="2494769" cy="2891105"/>
            <a:chOff x="0" y="0"/>
            <a:chExt cx="660400" cy="7653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765316"/>
            </a:xfrm>
            <a:custGeom>
              <a:avLst/>
              <a:gdLst/>
              <a:ahLst/>
              <a:cxnLst/>
              <a:rect l="l" t="t" r="r" b="b"/>
              <a:pathLst>
                <a:path w="660400" h="765316">
                  <a:moveTo>
                    <a:pt x="220252" y="746247"/>
                  </a:moveTo>
                  <a:cubicBezTo>
                    <a:pt x="254109" y="757761"/>
                    <a:pt x="292600" y="765316"/>
                    <a:pt x="330378" y="765316"/>
                  </a:cubicBezTo>
                  <a:cubicBezTo>
                    <a:pt x="368157" y="765316"/>
                    <a:pt x="404509" y="758839"/>
                    <a:pt x="438009" y="747325"/>
                  </a:cubicBezTo>
                  <a:cubicBezTo>
                    <a:pt x="438723" y="746966"/>
                    <a:pt x="439435" y="746966"/>
                    <a:pt x="440148" y="746606"/>
                  </a:cubicBezTo>
                  <a:cubicBezTo>
                    <a:pt x="565955" y="700551"/>
                    <a:pt x="658618" y="578937"/>
                    <a:pt x="660400" y="43786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37543"/>
                  </a:lnTo>
                  <a:cubicBezTo>
                    <a:pt x="1782" y="579656"/>
                    <a:pt x="93019" y="701271"/>
                    <a:pt x="220252" y="746247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660400" cy="685941"/>
            </a:xfrm>
            <a:prstGeom prst="rect">
              <a:avLst/>
            </a:prstGeom>
          </p:spPr>
          <p:txBody>
            <a:bodyPr lIns="44997" tIns="44997" rIns="44997" bIns="4499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7896616" y="3482999"/>
            <a:ext cx="2494769" cy="3073717"/>
            <a:chOff x="0" y="0"/>
            <a:chExt cx="660400" cy="81365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60400" cy="813656"/>
            </a:xfrm>
            <a:custGeom>
              <a:avLst/>
              <a:gdLst/>
              <a:ahLst/>
              <a:cxnLst/>
              <a:rect l="l" t="t" r="r" b="b"/>
              <a:pathLst>
                <a:path w="660400" h="813656">
                  <a:moveTo>
                    <a:pt x="220252" y="794587"/>
                  </a:moveTo>
                  <a:cubicBezTo>
                    <a:pt x="254109" y="806100"/>
                    <a:pt x="292600" y="813656"/>
                    <a:pt x="330378" y="813656"/>
                  </a:cubicBezTo>
                  <a:cubicBezTo>
                    <a:pt x="368157" y="813656"/>
                    <a:pt x="404509" y="807179"/>
                    <a:pt x="438009" y="795665"/>
                  </a:cubicBezTo>
                  <a:cubicBezTo>
                    <a:pt x="438723" y="795305"/>
                    <a:pt x="439435" y="795305"/>
                    <a:pt x="440148" y="794946"/>
                  </a:cubicBezTo>
                  <a:cubicBezTo>
                    <a:pt x="565955" y="748891"/>
                    <a:pt x="658618" y="627277"/>
                    <a:pt x="660400" y="485135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84775"/>
                  </a:lnTo>
                  <a:cubicBezTo>
                    <a:pt x="1782" y="627996"/>
                    <a:pt x="93019" y="749611"/>
                    <a:pt x="220252" y="794587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660400" cy="734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442421" y="6919597"/>
            <a:ext cx="3642539" cy="821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70"/>
              </a:lnSpc>
            </a:pPr>
            <a:r>
              <a:rPr lang="en-US" sz="4764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계절학교</a:t>
            </a:r>
          </a:p>
        </p:txBody>
      </p:sp>
      <p:grpSp>
        <p:nvGrpSpPr>
          <p:cNvPr id="13" name="Group 13"/>
          <p:cNvGrpSpPr/>
          <p:nvPr/>
        </p:nvGrpSpPr>
        <p:grpSpPr>
          <a:xfrm rot="-10800000">
            <a:off x="14025831" y="3561165"/>
            <a:ext cx="2494769" cy="3377999"/>
            <a:chOff x="0" y="0"/>
            <a:chExt cx="660400" cy="89420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60400" cy="894203"/>
            </a:xfrm>
            <a:custGeom>
              <a:avLst/>
              <a:gdLst/>
              <a:ahLst/>
              <a:cxnLst/>
              <a:rect l="l" t="t" r="r" b="b"/>
              <a:pathLst>
                <a:path w="660400" h="894203">
                  <a:moveTo>
                    <a:pt x="220252" y="875134"/>
                  </a:moveTo>
                  <a:cubicBezTo>
                    <a:pt x="254109" y="886648"/>
                    <a:pt x="292600" y="894203"/>
                    <a:pt x="330378" y="894203"/>
                  </a:cubicBezTo>
                  <a:cubicBezTo>
                    <a:pt x="368157" y="894203"/>
                    <a:pt x="404509" y="887726"/>
                    <a:pt x="438009" y="876213"/>
                  </a:cubicBezTo>
                  <a:cubicBezTo>
                    <a:pt x="438723" y="875853"/>
                    <a:pt x="439435" y="875853"/>
                    <a:pt x="440148" y="875494"/>
                  </a:cubicBezTo>
                  <a:cubicBezTo>
                    <a:pt x="565955" y="829439"/>
                    <a:pt x="658618" y="707825"/>
                    <a:pt x="660400" y="563893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563475"/>
                  </a:lnTo>
                  <a:cubicBezTo>
                    <a:pt x="1782" y="708543"/>
                    <a:pt x="93019" y="830159"/>
                    <a:pt x="220252" y="875134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660400" cy="8148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083388" y="5980440"/>
            <a:ext cx="2494769" cy="2891105"/>
            <a:chOff x="0" y="0"/>
            <a:chExt cx="660400" cy="76531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60400" cy="765316"/>
            </a:xfrm>
            <a:custGeom>
              <a:avLst/>
              <a:gdLst/>
              <a:ahLst/>
              <a:cxnLst/>
              <a:rect l="l" t="t" r="r" b="b"/>
              <a:pathLst>
                <a:path w="660400" h="765316">
                  <a:moveTo>
                    <a:pt x="220252" y="746247"/>
                  </a:moveTo>
                  <a:cubicBezTo>
                    <a:pt x="254109" y="757761"/>
                    <a:pt x="292600" y="765316"/>
                    <a:pt x="330378" y="765316"/>
                  </a:cubicBezTo>
                  <a:cubicBezTo>
                    <a:pt x="368157" y="765316"/>
                    <a:pt x="404509" y="758839"/>
                    <a:pt x="438009" y="747325"/>
                  </a:cubicBezTo>
                  <a:cubicBezTo>
                    <a:pt x="438723" y="746966"/>
                    <a:pt x="439435" y="746966"/>
                    <a:pt x="440148" y="746606"/>
                  </a:cubicBezTo>
                  <a:cubicBezTo>
                    <a:pt x="565955" y="700551"/>
                    <a:pt x="658618" y="578937"/>
                    <a:pt x="660400" y="437868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37543"/>
                  </a:lnTo>
                  <a:cubicBezTo>
                    <a:pt x="1782" y="579656"/>
                    <a:pt x="93019" y="701271"/>
                    <a:pt x="220252" y="746247"/>
                  </a:cubicBezTo>
                  <a:close/>
                </a:path>
              </a:pathLst>
            </a:custGeom>
            <a:solidFill>
              <a:srgbClr val="D2D198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660400" cy="685941"/>
            </a:xfrm>
            <a:prstGeom prst="rect">
              <a:avLst/>
            </a:prstGeom>
          </p:spPr>
          <p:txBody>
            <a:bodyPr lIns="44997" tIns="44997" rIns="44997" bIns="4499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-1059693">
            <a:off x="-1802838" y="502019"/>
            <a:ext cx="7315200" cy="2527069"/>
          </a:xfrm>
          <a:custGeom>
            <a:avLst/>
            <a:gdLst/>
            <a:ahLst/>
            <a:cxnLst/>
            <a:rect l="l" t="t" r="r" b="b"/>
            <a:pathLst>
              <a:path w="7315200" h="2527069">
                <a:moveTo>
                  <a:pt x="0" y="0"/>
                </a:moveTo>
                <a:lnTo>
                  <a:pt x="7315200" y="0"/>
                </a:lnTo>
                <a:lnTo>
                  <a:pt x="7315200" y="2527069"/>
                </a:lnTo>
                <a:lnTo>
                  <a:pt x="0" y="2527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480526" y="1271944"/>
            <a:ext cx="11326948" cy="1410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>
                <a:solidFill>
                  <a:srgbClr val="DB8F5C"/>
                </a:solidFill>
                <a:latin typeface="TDTD봄날"/>
                <a:ea typeface="TDTD봄날"/>
                <a:cs typeface="TDTD봄날"/>
                <a:sym typeface="TDTD봄날"/>
              </a:rPr>
              <a:t>인천녹색연합 교육활동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109805" y="3688383"/>
            <a:ext cx="2142839" cy="2091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어린이숲교육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계양구/부평구/서구/연수구/남동구/영종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두번째 일요일, 월1회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7세~12세 대상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137381" y="5038725"/>
            <a:ext cx="3642539" cy="821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70"/>
              </a:lnSpc>
            </a:pPr>
            <a:r>
              <a:rPr lang="en-US" sz="4764">
                <a:solidFill>
                  <a:srgbClr val="DB8F5C"/>
                </a:solidFill>
                <a:latin typeface="TDTD봄날"/>
                <a:ea typeface="TDTD봄날"/>
                <a:cs typeface="TDTD봄날"/>
                <a:sym typeface="TDTD봄날"/>
              </a:rPr>
              <a:t>게눈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322731" y="6561004"/>
            <a:ext cx="3642539" cy="821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70"/>
              </a:lnSpc>
            </a:pPr>
            <a:r>
              <a:rPr lang="en-US" sz="4764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또랑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515209" y="5038725"/>
            <a:ext cx="3642539" cy="821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70"/>
              </a:lnSpc>
            </a:pPr>
            <a:r>
              <a:rPr lang="en-US" sz="4764">
                <a:solidFill>
                  <a:srgbClr val="DB8F5C"/>
                </a:solidFill>
                <a:latin typeface="TDTD봄날"/>
                <a:ea typeface="TDTD봄날"/>
                <a:cs typeface="TDTD봄날"/>
                <a:sym typeface="TDTD봄날"/>
              </a:rPr>
              <a:t>파랑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872002" y="6142023"/>
            <a:ext cx="2170451" cy="2510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청소년갯벌생태교육갯벌생태모니터링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영종갯벌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네번째 일요일, 월1회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13세~15세 대상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봉사시간인정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056144" y="3910314"/>
            <a:ext cx="2182840" cy="2510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청소년하천교육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하천생태모니터링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세번째 일요일, 월1회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15세~19세 대상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봉사시간 인정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우수환경교육인증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412234" y="6098994"/>
            <a:ext cx="1837076" cy="2510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인천섬바다기자단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인천섬을 취재 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섬의 가치를 다양한 매체를 통해 알리는 활동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연5회, 청년대상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345153" y="3975233"/>
            <a:ext cx="1837076" cy="279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어린이여름자연학교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청소년여름자연학교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겨울자연학교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에너지학교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생태적인 삶의 실천을 돕는 일상교육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여름/겨울방학 진행</a:t>
            </a:r>
          </a:p>
        </p:txBody>
      </p:sp>
      <p:sp>
        <p:nvSpPr>
          <p:cNvPr id="29" name="Freeform 29"/>
          <p:cNvSpPr/>
          <p:nvPr/>
        </p:nvSpPr>
        <p:spPr>
          <a:xfrm>
            <a:off x="15412565" y="6830403"/>
            <a:ext cx="3975601" cy="3975601"/>
          </a:xfrm>
          <a:custGeom>
            <a:avLst/>
            <a:gdLst/>
            <a:ahLst/>
            <a:cxnLst/>
            <a:rect l="l" t="t" r="r" b="b"/>
            <a:pathLst>
              <a:path w="3975601" h="3975601">
                <a:moveTo>
                  <a:pt x="0" y="0"/>
                </a:moveTo>
                <a:lnTo>
                  <a:pt x="3975601" y="0"/>
                </a:lnTo>
                <a:lnTo>
                  <a:pt x="3975601" y="3975601"/>
                </a:lnTo>
                <a:lnTo>
                  <a:pt x="0" y="39756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81851" y="6200775"/>
            <a:ext cx="3642539" cy="1244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4"/>
              </a:lnSpc>
            </a:pPr>
            <a:r>
              <a:rPr lang="en-US" sz="4764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숲해설가교육</a:t>
            </a:r>
          </a:p>
          <a:p>
            <a:pPr algn="ctr">
              <a:lnSpc>
                <a:spcPts val="4764"/>
              </a:lnSpc>
            </a:pPr>
            <a:r>
              <a:rPr lang="en-US" sz="4764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(전문)</a:t>
            </a:r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1854762" y="3233470"/>
            <a:ext cx="2494769" cy="2746971"/>
            <a:chOff x="0" y="0"/>
            <a:chExt cx="660400" cy="7271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0400" cy="727161"/>
            </a:xfrm>
            <a:custGeom>
              <a:avLst/>
              <a:gdLst/>
              <a:ahLst/>
              <a:cxnLst/>
              <a:rect l="l" t="t" r="r" b="b"/>
              <a:pathLst>
                <a:path w="660400" h="727161">
                  <a:moveTo>
                    <a:pt x="220252" y="708092"/>
                  </a:moveTo>
                  <a:cubicBezTo>
                    <a:pt x="254109" y="719606"/>
                    <a:pt x="292600" y="727161"/>
                    <a:pt x="330378" y="727161"/>
                  </a:cubicBezTo>
                  <a:cubicBezTo>
                    <a:pt x="368157" y="727161"/>
                    <a:pt x="404509" y="720684"/>
                    <a:pt x="438009" y="709171"/>
                  </a:cubicBezTo>
                  <a:cubicBezTo>
                    <a:pt x="438723" y="708811"/>
                    <a:pt x="439435" y="708811"/>
                    <a:pt x="440148" y="708452"/>
                  </a:cubicBezTo>
                  <a:cubicBezTo>
                    <a:pt x="565955" y="662396"/>
                    <a:pt x="658618" y="540783"/>
                    <a:pt x="660400" y="400562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00264"/>
                  </a:lnTo>
                  <a:cubicBezTo>
                    <a:pt x="1782" y="541501"/>
                    <a:pt x="93019" y="663117"/>
                    <a:pt x="220252" y="708092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660400" cy="647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709844" y="5980440"/>
            <a:ext cx="2494769" cy="2746971"/>
            <a:chOff x="0" y="0"/>
            <a:chExt cx="660400" cy="72716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727161"/>
            </a:xfrm>
            <a:custGeom>
              <a:avLst/>
              <a:gdLst/>
              <a:ahLst/>
              <a:cxnLst/>
              <a:rect l="l" t="t" r="r" b="b"/>
              <a:pathLst>
                <a:path w="660400" h="727161">
                  <a:moveTo>
                    <a:pt x="220252" y="708092"/>
                  </a:moveTo>
                  <a:cubicBezTo>
                    <a:pt x="254109" y="719606"/>
                    <a:pt x="292600" y="727161"/>
                    <a:pt x="330378" y="727161"/>
                  </a:cubicBezTo>
                  <a:cubicBezTo>
                    <a:pt x="368157" y="727161"/>
                    <a:pt x="404509" y="720684"/>
                    <a:pt x="438009" y="709171"/>
                  </a:cubicBezTo>
                  <a:cubicBezTo>
                    <a:pt x="438723" y="708811"/>
                    <a:pt x="439435" y="708811"/>
                    <a:pt x="440148" y="708452"/>
                  </a:cubicBezTo>
                  <a:cubicBezTo>
                    <a:pt x="565955" y="662396"/>
                    <a:pt x="658618" y="540783"/>
                    <a:pt x="660400" y="400562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00264"/>
                  </a:lnTo>
                  <a:cubicBezTo>
                    <a:pt x="1782" y="541501"/>
                    <a:pt x="93019" y="663117"/>
                    <a:pt x="220252" y="708092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660400" cy="647786"/>
            </a:xfrm>
            <a:prstGeom prst="rect">
              <a:avLst/>
            </a:prstGeom>
          </p:spPr>
          <p:txBody>
            <a:bodyPr lIns="44997" tIns="44997" rIns="44997" bIns="4499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7896616" y="3482999"/>
            <a:ext cx="2494769" cy="2746971"/>
            <a:chOff x="0" y="0"/>
            <a:chExt cx="660400" cy="72716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60400" cy="727161"/>
            </a:xfrm>
            <a:custGeom>
              <a:avLst/>
              <a:gdLst/>
              <a:ahLst/>
              <a:cxnLst/>
              <a:rect l="l" t="t" r="r" b="b"/>
              <a:pathLst>
                <a:path w="660400" h="727161">
                  <a:moveTo>
                    <a:pt x="220252" y="708092"/>
                  </a:moveTo>
                  <a:cubicBezTo>
                    <a:pt x="254109" y="719606"/>
                    <a:pt x="292600" y="727161"/>
                    <a:pt x="330378" y="727161"/>
                  </a:cubicBezTo>
                  <a:cubicBezTo>
                    <a:pt x="368157" y="727161"/>
                    <a:pt x="404509" y="720684"/>
                    <a:pt x="438009" y="709171"/>
                  </a:cubicBezTo>
                  <a:cubicBezTo>
                    <a:pt x="438723" y="708811"/>
                    <a:pt x="439435" y="708811"/>
                    <a:pt x="440148" y="708452"/>
                  </a:cubicBezTo>
                  <a:cubicBezTo>
                    <a:pt x="565955" y="662396"/>
                    <a:pt x="658618" y="540783"/>
                    <a:pt x="660400" y="400562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00264"/>
                  </a:lnTo>
                  <a:cubicBezTo>
                    <a:pt x="1782" y="541501"/>
                    <a:pt x="93019" y="663117"/>
                    <a:pt x="220252" y="708092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660400" cy="647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364584" y="6802802"/>
            <a:ext cx="3642539" cy="1244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4"/>
              </a:lnSpc>
            </a:pPr>
            <a:r>
              <a:rPr lang="en-US" sz="4764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초록교사</a:t>
            </a:r>
          </a:p>
          <a:p>
            <a:pPr algn="ctr">
              <a:lnSpc>
                <a:spcPts val="4764"/>
              </a:lnSpc>
            </a:pPr>
            <a:r>
              <a:rPr lang="en-US" sz="4764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심화과정</a:t>
            </a:r>
          </a:p>
        </p:txBody>
      </p:sp>
      <p:grpSp>
        <p:nvGrpSpPr>
          <p:cNvPr id="13" name="Group 13"/>
          <p:cNvGrpSpPr/>
          <p:nvPr/>
        </p:nvGrpSpPr>
        <p:grpSpPr>
          <a:xfrm rot="-10800000">
            <a:off x="13938469" y="3732529"/>
            <a:ext cx="2494769" cy="2746971"/>
            <a:chOff x="0" y="0"/>
            <a:chExt cx="660400" cy="72716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60400" cy="727161"/>
            </a:xfrm>
            <a:custGeom>
              <a:avLst/>
              <a:gdLst/>
              <a:ahLst/>
              <a:cxnLst/>
              <a:rect l="l" t="t" r="r" b="b"/>
              <a:pathLst>
                <a:path w="660400" h="727161">
                  <a:moveTo>
                    <a:pt x="220252" y="708092"/>
                  </a:moveTo>
                  <a:cubicBezTo>
                    <a:pt x="254109" y="719606"/>
                    <a:pt x="292600" y="727161"/>
                    <a:pt x="330378" y="727161"/>
                  </a:cubicBezTo>
                  <a:cubicBezTo>
                    <a:pt x="368157" y="727161"/>
                    <a:pt x="404509" y="720684"/>
                    <a:pt x="438009" y="709171"/>
                  </a:cubicBezTo>
                  <a:cubicBezTo>
                    <a:pt x="438723" y="708811"/>
                    <a:pt x="439435" y="708811"/>
                    <a:pt x="440148" y="708452"/>
                  </a:cubicBezTo>
                  <a:cubicBezTo>
                    <a:pt x="565955" y="662396"/>
                    <a:pt x="658618" y="540783"/>
                    <a:pt x="660400" y="400562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00264"/>
                  </a:lnTo>
                  <a:cubicBezTo>
                    <a:pt x="1782" y="541501"/>
                    <a:pt x="93019" y="663117"/>
                    <a:pt x="220252" y="708092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660400" cy="647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083388" y="6124575"/>
            <a:ext cx="2494769" cy="2746971"/>
            <a:chOff x="0" y="0"/>
            <a:chExt cx="660400" cy="72716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60400" cy="727161"/>
            </a:xfrm>
            <a:custGeom>
              <a:avLst/>
              <a:gdLst/>
              <a:ahLst/>
              <a:cxnLst/>
              <a:rect l="l" t="t" r="r" b="b"/>
              <a:pathLst>
                <a:path w="660400" h="727161">
                  <a:moveTo>
                    <a:pt x="220252" y="708092"/>
                  </a:moveTo>
                  <a:cubicBezTo>
                    <a:pt x="254109" y="719606"/>
                    <a:pt x="292600" y="727161"/>
                    <a:pt x="330378" y="727161"/>
                  </a:cubicBezTo>
                  <a:cubicBezTo>
                    <a:pt x="368157" y="727161"/>
                    <a:pt x="404509" y="720684"/>
                    <a:pt x="438009" y="709171"/>
                  </a:cubicBezTo>
                  <a:cubicBezTo>
                    <a:pt x="438723" y="708811"/>
                    <a:pt x="439435" y="708811"/>
                    <a:pt x="440148" y="708452"/>
                  </a:cubicBezTo>
                  <a:cubicBezTo>
                    <a:pt x="565955" y="662396"/>
                    <a:pt x="658618" y="540783"/>
                    <a:pt x="660400" y="400562"/>
                  </a:cubicBezTo>
                  <a:lnTo>
                    <a:pt x="660400" y="0"/>
                  </a:lnTo>
                  <a:lnTo>
                    <a:pt x="0" y="0"/>
                  </a:lnTo>
                  <a:lnTo>
                    <a:pt x="0" y="400264"/>
                  </a:lnTo>
                  <a:cubicBezTo>
                    <a:pt x="1782" y="541501"/>
                    <a:pt x="93019" y="663117"/>
                    <a:pt x="220252" y="708092"/>
                  </a:cubicBezTo>
                  <a:close/>
                </a:path>
              </a:pathLst>
            </a:custGeom>
            <a:solidFill>
              <a:srgbClr val="D2D198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660400" cy="647786"/>
            </a:xfrm>
            <a:prstGeom prst="rect">
              <a:avLst/>
            </a:prstGeom>
          </p:spPr>
          <p:txBody>
            <a:bodyPr lIns="44997" tIns="44997" rIns="44997" bIns="4499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 rot="1350814">
            <a:off x="-2375749" y="-807358"/>
            <a:ext cx="7315200" cy="2527069"/>
          </a:xfrm>
          <a:custGeom>
            <a:avLst/>
            <a:gdLst/>
            <a:ahLst/>
            <a:cxnLst/>
            <a:rect l="l" t="t" r="r" b="b"/>
            <a:pathLst>
              <a:path w="7315200" h="2527069">
                <a:moveTo>
                  <a:pt x="0" y="0"/>
                </a:moveTo>
                <a:lnTo>
                  <a:pt x="7315200" y="0"/>
                </a:lnTo>
                <a:lnTo>
                  <a:pt x="7315200" y="2527069"/>
                </a:lnTo>
                <a:lnTo>
                  <a:pt x="0" y="25270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480526" y="1271944"/>
            <a:ext cx="11326948" cy="1410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>
                <a:solidFill>
                  <a:srgbClr val="DB8F5C"/>
                </a:solidFill>
                <a:latin typeface="TDTD봄날"/>
                <a:ea typeface="TDTD봄날"/>
                <a:cs typeface="TDTD봄날"/>
                <a:sym typeface="TDTD봄날"/>
              </a:rPr>
              <a:t>초록교사(자원활동가)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184583" y="3828420"/>
            <a:ext cx="1837076" cy="1998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산림청인증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전문교육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170시간 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이론 및 현장교육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30시간 실습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021659" y="4066419"/>
            <a:ext cx="3642539" cy="1845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4"/>
              </a:lnSpc>
            </a:pPr>
            <a:r>
              <a:rPr lang="en-US" sz="4764">
                <a:solidFill>
                  <a:srgbClr val="DB8F5C"/>
                </a:solidFill>
                <a:latin typeface="TDTD봄날"/>
                <a:ea typeface="TDTD봄날"/>
                <a:cs typeface="TDTD봄날"/>
                <a:sym typeface="TDTD봄날"/>
              </a:rPr>
              <a:t>신입</a:t>
            </a:r>
          </a:p>
          <a:p>
            <a:pPr algn="ctr">
              <a:lnSpc>
                <a:spcPts val="4764"/>
              </a:lnSpc>
            </a:pPr>
            <a:r>
              <a:rPr lang="en-US" sz="4764">
                <a:solidFill>
                  <a:srgbClr val="DB8F5C"/>
                </a:solidFill>
                <a:latin typeface="TDTD봄날"/>
                <a:ea typeface="TDTD봄날"/>
                <a:cs typeface="TDTD봄날"/>
                <a:sym typeface="TDTD봄날"/>
              </a:rPr>
              <a:t>초록교사</a:t>
            </a:r>
          </a:p>
          <a:p>
            <a:pPr algn="ctr">
              <a:lnSpc>
                <a:spcPts val="4764"/>
              </a:lnSpc>
            </a:pPr>
            <a:r>
              <a:rPr lang="en-US" sz="4764">
                <a:solidFill>
                  <a:srgbClr val="DB8F5C"/>
                </a:solidFill>
                <a:latin typeface="TDTD봄날"/>
                <a:ea typeface="TDTD봄날"/>
                <a:cs typeface="TDTD봄날"/>
                <a:sym typeface="TDTD봄날"/>
              </a:rPr>
              <a:t>교육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204612" y="6374724"/>
            <a:ext cx="3642539" cy="821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70"/>
              </a:lnSpc>
            </a:pPr>
            <a:r>
              <a:rPr lang="en-US" sz="4764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도움교사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510213" y="5158480"/>
            <a:ext cx="3642539" cy="821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70"/>
              </a:lnSpc>
            </a:pPr>
            <a:r>
              <a:rPr lang="en-US" sz="4764">
                <a:solidFill>
                  <a:srgbClr val="DB8F5C"/>
                </a:solidFill>
                <a:latin typeface="TDTD봄날"/>
                <a:ea typeface="TDTD봄날"/>
                <a:cs typeface="TDTD봄날"/>
                <a:sym typeface="TDTD봄날"/>
              </a:rPr>
              <a:t>초록교사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037980" y="6250036"/>
            <a:ext cx="1837076" cy="1998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숲해설가전문가 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이수자 중 선발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녹색연합 회원가입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기본소양교육 및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절기교육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225462" y="4799335"/>
            <a:ext cx="1837076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최소 1년 함께 활동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228170" y="6325861"/>
            <a:ext cx="2329280" cy="1998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1~2월 중 계획 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및 워크숍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월별 답사, 교육, 평가, 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활동내용공유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12월 평가모임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267315" y="4308207"/>
            <a:ext cx="1837076" cy="1998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연중 심화교육 참여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868B64"/>
                </a:solidFill>
                <a:latin typeface="TDTD봄날"/>
                <a:ea typeface="TDTD봄날"/>
                <a:cs typeface="TDTD봄날"/>
                <a:sym typeface="TDTD봄날"/>
              </a:rPr>
              <a:t>생태밧줄놀이, 생태놀이특강, 생태철학, 유아발달이해, 절기교육 등</a:t>
            </a:r>
          </a:p>
        </p:txBody>
      </p:sp>
      <p:sp>
        <p:nvSpPr>
          <p:cNvPr id="29" name="Freeform 29"/>
          <p:cNvSpPr/>
          <p:nvPr/>
        </p:nvSpPr>
        <p:spPr>
          <a:xfrm>
            <a:off x="15412565" y="6830403"/>
            <a:ext cx="3975601" cy="3975601"/>
          </a:xfrm>
          <a:custGeom>
            <a:avLst/>
            <a:gdLst/>
            <a:ahLst/>
            <a:cxnLst/>
            <a:rect l="l" t="t" r="r" b="b"/>
            <a:pathLst>
              <a:path w="3975601" h="3975601">
                <a:moveTo>
                  <a:pt x="0" y="0"/>
                </a:moveTo>
                <a:lnTo>
                  <a:pt x="3975601" y="0"/>
                </a:lnTo>
                <a:lnTo>
                  <a:pt x="3975601" y="3975601"/>
                </a:lnTo>
                <a:lnTo>
                  <a:pt x="0" y="39756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423</Words>
  <Application>Microsoft Office PowerPoint</Application>
  <PresentationFormat>사용자 지정</PresentationFormat>
  <Paragraphs>144</Paragraphs>
  <Slides>14</Slides>
  <Notes>0</Notes>
  <HiddenSlides>0</HiddenSlides>
  <MMClips>1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19" baseType="lpstr">
      <vt:lpstr>Calibri</vt:lpstr>
      <vt:lpstr>TDTD봄날</vt:lpstr>
      <vt:lpstr>Arial</vt:lpstr>
      <vt:lpstr>Feel Free Playful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 신입회원 오리엔테이션 (공유용)</dc:title>
  <cp:lastModifiedBy>병주 강</cp:lastModifiedBy>
  <cp:revision>2</cp:revision>
  <dcterms:created xsi:type="dcterms:W3CDTF">2006-08-16T00:00:00Z</dcterms:created>
  <dcterms:modified xsi:type="dcterms:W3CDTF">2025-02-24T05:08:29Z</dcterms:modified>
  <dc:identifier>DAGf_E3YWKE</dc:identifier>
</cp:coreProperties>
</file>